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Canva Sans" panose="020B0604020202020204" charset="0"/>
      <p:regular r:id="rId52"/>
    </p:embeddedFont>
    <p:embeddedFont>
      <p:font typeface="Canva Sans Bold" panose="020B0604020202020204" charset="0"/>
      <p:regular r:id="rId53"/>
    </p:embeddedFont>
    <p:embeddedFont>
      <p:font typeface="Montserrat Classic" panose="020B0604020202020204" charset="0"/>
      <p:regular r:id="rId54"/>
    </p:embeddedFont>
    <p:embeddedFont>
      <p:font typeface="Montserrat Classic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2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hyperlink" Target="https://www.mdpi.com/2072-4292/15/8/2092"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d14b9ctw0m6fid.cloudfront.net/ugblog/wp-content/uploads/2020/12/1-4.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radar.community.uaf.edu/lab-7-change-detection-using-convolutional-recurrent-neural-networks-crn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www.researchgate.net/figure/Architecture-of-the-proposed-multi-path-convolutional-LSTM-for-change-detection_fig1_35774751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raw.githubusercontent.com/lazharkhelifi/deeplearning_changedetection_remotesensing_review/master/images/fig-1.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ars.els-cdn.com/content/image/1-s2.0-S0960982219310322-gr1.jpg"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media.springernature.com/lw685/springer-static/image/art%3A10.1007%2Fs12145-023-01205-2/MediaObjects/12145_2023_1205_Fig6_HTML.png"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www.researchgate.net/publication/368800206/figure/fig2/AS:11431281122425060@1677330612854/Deep-learning-applications-in-agriculture-18.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www.frontiersin.org/files/Articles/1143326/fpls-14-1143326-HTML-r1/image_m/fpls-14-1143326-g001.jp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pub.mdpi-res.com/remotesensing/remotesensing-12-00943/article_deploy/html/images/remotesensing-12-00943-g002.png?1602175190"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www.researchgate.net/publication/341310328/figure/fig1/AS:890217506557952@1589255801562/Landsat-8-satellite-of-the-study-area-after-the-fire-a-true-color-B4-B3-B2-b-false.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7.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2.sv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1.png"/><Relationship Id="rId9" Type="http://schemas.openxmlformats.org/officeDocument/2006/relationships/image" Target="../media/image36.svg"/><Relationship Id="rId1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www.google.com/url?sa=i&amp;url=https%3A%2F%2Fwww.researchgate.net%2Ffigure%2FIllustration-of-the-measurement-uncertainty-due-to-surface-determination-a-CT-image-of_fig1_272525593&amp;psig=AOvVaw2ACF5htW8nX-HNNksqAmSn&amp;ust=1712748162598000&amp;source=images&amp;cd=vfe&amp;opi=89978449&amp;ved=0CBQQjhxqFwoTCNjhj6CCtYUDFQAAAAAdAAAAABA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pub.mdpi-res.com/remotesensing/remotesensing-13-01854/article_deploy/html/images/remotesensing-13-01854-g013.png?16207347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76325" y="1444587"/>
            <a:ext cx="11926266" cy="4995585"/>
          </a:xfrm>
          <a:prstGeom prst="rect">
            <a:avLst/>
          </a:prstGeom>
        </p:spPr>
        <p:txBody>
          <a:bodyPr lIns="0" tIns="0" rIns="0" bIns="0" rtlCol="0" anchor="t">
            <a:spAutoFit/>
          </a:bodyPr>
          <a:lstStyle/>
          <a:p>
            <a:pPr>
              <a:lnSpc>
                <a:spcPts val="8112"/>
              </a:lnSpc>
            </a:pPr>
            <a:r>
              <a:rPr lang="en-US" sz="8194">
                <a:solidFill>
                  <a:srgbClr val="004AAD"/>
                </a:solidFill>
                <a:latin typeface="Montserrat Classic Bold"/>
              </a:rPr>
              <a:t>CHANGE DETECTION IN REMOTE SENSING IMAGES</a:t>
            </a:r>
          </a:p>
          <a:p>
            <a:pPr>
              <a:lnSpc>
                <a:spcPts val="13962"/>
              </a:lnSpc>
            </a:pPr>
            <a:endParaRPr lang="en-US" sz="8194">
              <a:solidFill>
                <a:srgbClr val="004AAD"/>
              </a:solidFill>
              <a:latin typeface="Montserrat Classic Bold"/>
            </a:endParaRPr>
          </a:p>
        </p:txBody>
      </p:sp>
      <p:sp>
        <p:nvSpPr>
          <p:cNvPr id="5" name="TextBox 5"/>
          <p:cNvSpPr txBox="1"/>
          <p:nvPr/>
        </p:nvSpPr>
        <p:spPr>
          <a:xfrm>
            <a:off x="1028700" y="4727097"/>
            <a:ext cx="10661101" cy="2478405"/>
          </a:xfrm>
          <a:prstGeom prst="rect">
            <a:avLst/>
          </a:prstGeom>
        </p:spPr>
        <p:txBody>
          <a:bodyPr lIns="0" tIns="0" rIns="0" bIns="0" rtlCol="0" anchor="t">
            <a:spAutoFit/>
          </a:bodyPr>
          <a:lstStyle/>
          <a:p>
            <a:pPr>
              <a:lnSpc>
                <a:spcPts val="6435"/>
              </a:lnSpc>
            </a:pPr>
            <a:r>
              <a:rPr lang="en-US" sz="6500">
                <a:solidFill>
                  <a:srgbClr val="2BB4D4"/>
                </a:solidFill>
                <a:latin typeface="Montserrat Classic Bold"/>
              </a:rPr>
              <a:t>A COUPLED DICTIONARY AND DEEP LEARNING APPROACH</a:t>
            </a:r>
          </a:p>
        </p:txBody>
      </p:sp>
      <p:sp>
        <p:nvSpPr>
          <p:cNvPr id="6" name="TextBox 6"/>
          <p:cNvSpPr txBox="1"/>
          <p:nvPr/>
        </p:nvSpPr>
        <p:spPr>
          <a:xfrm>
            <a:off x="11689801" y="6797734"/>
            <a:ext cx="6328406" cy="3051175"/>
          </a:xfrm>
          <a:prstGeom prst="rect">
            <a:avLst/>
          </a:prstGeom>
        </p:spPr>
        <p:txBody>
          <a:bodyPr lIns="0" tIns="0" rIns="0" bIns="0" rtlCol="0" anchor="t">
            <a:spAutoFit/>
          </a:bodyPr>
          <a:lstStyle/>
          <a:p>
            <a:pPr>
              <a:lnSpc>
                <a:spcPts val="3499"/>
              </a:lnSpc>
            </a:pPr>
            <a:r>
              <a:rPr lang="en-US" sz="2499" spc="124">
                <a:solidFill>
                  <a:srgbClr val="2E2E2E"/>
                </a:solidFill>
                <a:latin typeface="Montserrat Classic"/>
              </a:rPr>
              <a:t>Group : G6</a:t>
            </a:r>
          </a:p>
          <a:p>
            <a:pPr>
              <a:lnSpc>
                <a:spcPts val="3499"/>
              </a:lnSpc>
            </a:pPr>
            <a:r>
              <a:rPr lang="en-US" sz="2499" spc="124">
                <a:solidFill>
                  <a:srgbClr val="2E2E2E"/>
                </a:solidFill>
                <a:latin typeface="Montserrat Classic"/>
              </a:rPr>
              <a:t>IIT2021142-Subhendra Gautam</a:t>
            </a:r>
          </a:p>
          <a:p>
            <a:pPr>
              <a:lnSpc>
                <a:spcPts val="3499"/>
              </a:lnSpc>
            </a:pPr>
            <a:r>
              <a:rPr lang="en-US" sz="2499" spc="124">
                <a:solidFill>
                  <a:srgbClr val="2E2E2E"/>
                </a:solidFill>
                <a:latin typeface="Montserrat Classic"/>
              </a:rPr>
              <a:t>IIT2021162-Saransh Yadav</a:t>
            </a:r>
          </a:p>
          <a:p>
            <a:pPr>
              <a:lnSpc>
                <a:spcPts val="3499"/>
              </a:lnSpc>
            </a:pPr>
            <a:r>
              <a:rPr lang="en-US" sz="2499" spc="124">
                <a:solidFill>
                  <a:srgbClr val="2E2E2E"/>
                </a:solidFill>
                <a:latin typeface="Montserrat Classic"/>
              </a:rPr>
              <a:t>IIT2021165-Yash Singh</a:t>
            </a:r>
          </a:p>
          <a:p>
            <a:pPr>
              <a:lnSpc>
                <a:spcPts val="3499"/>
              </a:lnSpc>
            </a:pPr>
            <a:r>
              <a:rPr lang="en-US" sz="2499" spc="124">
                <a:solidFill>
                  <a:srgbClr val="2E2E2E"/>
                </a:solidFill>
                <a:latin typeface="Montserrat Classic"/>
              </a:rPr>
              <a:t>IIT2021196-Vishal Kumar</a:t>
            </a:r>
          </a:p>
          <a:p>
            <a:pPr>
              <a:lnSpc>
                <a:spcPts val="3499"/>
              </a:lnSpc>
            </a:pPr>
            <a:r>
              <a:rPr lang="en-US" sz="2499" spc="124">
                <a:solidFill>
                  <a:srgbClr val="2E2E2E"/>
                </a:solidFill>
                <a:latin typeface="Montserrat Classic"/>
              </a:rPr>
              <a:t>IIT2021206-Vivek Manwar</a:t>
            </a:r>
          </a:p>
          <a:p>
            <a:pPr>
              <a:lnSpc>
                <a:spcPts val="3499"/>
              </a:lnSpc>
            </a:pPr>
            <a:r>
              <a:rPr lang="en-US" sz="2499" spc="124">
                <a:solidFill>
                  <a:srgbClr val="2E2E2E"/>
                </a:solidFill>
                <a:latin typeface="Montserrat Classic"/>
              </a:rPr>
              <a:t>IIT2021261-Saikat Sadhukhan</a:t>
            </a:r>
          </a:p>
        </p:txBody>
      </p:sp>
      <p:sp>
        <p:nvSpPr>
          <p:cNvPr id="7" name="TextBox 7"/>
          <p:cNvSpPr txBox="1"/>
          <p:nvPr/>
        </p:nvSpPr>
        <p:spPr>
          <a:xfrm>
            <a:off x="1076325" y="7790561"/>
            <a:ext cx="5542749" cy="1540634"/>
          </a:xfrm>
          <a:prstGeom prst="rect">
            <a:avLst/>
          </a:prstGeom>
        </p:spPr>
        <p:txBody>
          <a:bodyPr lIns="0" tIns="0" rIns="0" bIns="0" rtlCol="0" anchor="t">
            <a:spAutoFit/>
          </a:bodyPr>
          <a:lstStyle/>
          <a:p>
            <a:pPr>
              <a:lnSpc>
                <a:spcPts val="3163"/>
              </a:lnSpc>
            </a:pPr>
            <a:r>
              <a:rPr lang="en-US" sz="3195">
                <a:solidFill>
                  <a:srgbClr val="004AAD"/>
                </a:solidFill>
                <a:latin typeface="Montserrat Classic Bold"/>
              </a:rPr>
              <a:t>SUPERVISED BY-</a:t>
            </a:r>
          </a:p>
          <a:p>
            <a:pPr>
              <a:lnSpc>
                <a:spcPts val="3163"/>
              </a:lnSpc>
            </a:pPr>
            <a:r>
              <a:rPr lang="en-US" sz="3195">
                <a:solidFill>
                  <a:srgbClr val="004AAD"/>
                </a:solidFill>
                <a:latin typeface="Montserrat Classic Bold"/>
              </a:rPr>
              <a:t>PROF ANUPAM AGARWAL</a:t>
            </a:r>
          </a:p>
          <a:p>
            <a:pPr>
              <a:lnSpc>
                <a:spcPts val="5444"/>
              </a:lnSpc>
            </a:pPr>
            <a:endParaRPr lang="en-US" sz="3195">
              <a:solidFill>
                <a:srgbClr val="004AAD"/>
              </a:solidFill>
              <a:latin typeface="Montserrat Classic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221385"/>
            <a:ext cx="12173750" cy="3495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DEEP LEARNING FOR CHANGE DETECTION</a:t>
            </a:r>
          </a:p>
        </p:txBody>
      </p:sp>
      <p:sp>
        <p:nvSpPr>
          <p:cNvPr id="5" name="TextBox 5"/>
          <p:cNvSpPr txBox="1"/>
          <p:nvPr/>
        </p:nvSpPr>
        <p:spPr>
          <a:xfrm>
            <a:off x="1028700" y="5316215"/>
            <a:ext cx="7539572" cy="1987550"/>
          </a:xfrm>
          <a:prstGeom prst="rect">
            <a:avLst/>
          </a:prstGeom>
        </p:spPr>
        <p:txBody>
          <a:bodyPr lIns="0" tIns="0" rIns="0" bIns="0" rtlCol="0" anchor="t">
            <a:spAutoFit/>
          </a:bodyPr>
          <a:lstStyle/>
          <a:p>
            <a:pPr>
              <a:lnSpc>
                <a:spcPts val="3999"/>
              </a:lnSpc>
            </a:pPr>
            <a:r>
              <a:rPr lang="en-US" sz="2499">
                <a:solidFill>
                  <a:srgbClr val="2E2E2E"/>
                </a:solidFill>
                <a:latin typeface="Montserrat Classic"/>
              </a:rPr>
              <a:t>Deep learning has emerged as a powerful tool for CD. These methods can automatically learn complex features from remote sensing images, improving change detection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79022" y="1162050"/>
            <a:ext cx="1285420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TRADITIONAL METHODS VS. </a:t>
            </a:r>
          </a:p>
          <a:p>
            <a:pPr>
              <a:lnSpc>
                <a:spcPts val="6777"/>
              </a:lnSpc>
            </a:pPr>
            <a:r>
              <a:rPr lang="en-US" sz="6777">
                <a:solidFill>
                  <a:srgbClr val="004AAD"/>
                </a:solidFill>
                <a:latin typeface="Montserrat Classic Bold"/>
              </a:rPr>
              <a:t>DEEP LEARNING</a:t>
            </a:r>
          </a:p>
        </p:txBody>
      </p:sp>
      <p:sp>
        <p:nvSpPr>
          <p:cNvPr id="5" name="TextBox 5"/>
          <p:cNvSpPr txBox="1"/>
          <p:nvPr/>
        </p:nvSpPr>
        <p:spPr>
          <a:xfrm>
            <a:off x="679022" y="3804539"/>
            <a:ext cx="16929955" cy="4624890"/>
          </a:xfrm>
          <a:prstGeom prst="rect">
            <a:avLst/>
          </a:prstGeom>
        </p:spPr>
        <p:txBody>
          <a:bodyPr lIns="0" tIns="0" rIns="0" bIns="0" rtlCol="0" anchor="t">
            <a:spAutoFit/>
          </a:bodyPr>
          <a:lstStyle/>
          <a:p>
            <a:pPr>
              <a:lnSpc>
                <a:spcPts val="5466"/>
              </a:lnSpc>
            </a:pPr>
            <a:r>
              <a:rPr lang="en-US" sz="3416">
                <a:solidFill>
                  <a:srgbClr val="2E2E2E"/>
                </a:solidFill>
                <a:latin typeface="Montserrat Classic"/>
              </a:rPr>
              <a:t>Traditional Methods:</a:t>
            </a:r>
          </a:p>
          <a:p>
            <a:pPr marL="737664" lvl="1" indent="-368832">
              <a:lnSpc>
                <a:spcPts val="5466"/>
              </a:lnSpc>
              <a:buFont typeface="Arial"/>
              <a:buChar char="•"/>
            </a:pPr>
            <a:r>
              <a:rPr lang="en-US" sz="3416">
                <a:solidFill>
                  <a:srgbClr val="2E2E2E"/>
                </a:solidFill>
                <a:latin typeface="Montserrat Classic"/>
              </a:rPr>
              <a:t>Traditional change detection methods rely on handcrafted features and predefined algorithms.</a:t>
            </a:r>
          </a:p>
          <a:p>
            <a:pPr marL="737664" lvl="1" indent="-368832">
              <a:lnSpc>
                <a:spcPts val="5466"/>
              </a:lnSpc>
              <a:buFont typeface="Arial"/>
              <a:buChar char="•"/>
            </a:pPr>
            <a:r>
              <a:rPr lang="en-US" sz="3416">
                <a:solidFill>
                  <a:srgbClr val="2E2E2E"/>
                </a:solidFill>
                <a:latin typeface="Montserrat Classic"/>
              </a:rPr>
              <a:t>Examples include thresholding, differencing, and classification.</a:t>
            </a:r>
          </a:p>
          <a:p>
            <a:pPr marL="737664" lvl="1" indent="-368832">
              <a:lnSpc>
                <a:spcPts val="5466"/>
              </a:lnSpc>
              <a:buFont typeface="Arial"/>
              <a:buChar char="•"/>
            </a:pPr>
            <a:r>
              <a:rPr lang="en-US" sz="3416">
                <a:solidFill>
                  <a:srgbClr val="2E2E2E"/>
                </a:solidFill>
                <a:latin typeface="Montserrat Classic"/>
              </a:rPr>
              <a:t>Limitations: Lack of adaptability to diverse datasets, inability to capture complex spatial and temporal patterns.</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TRADITIONAL METHODS VS. DEEP LEARNING</a:t>
            </a:r>
          </a:p>
        </p:txBody>
      </p:sp>
      <p:sp>
        <p:nvSpPr>
          <p:cNvPr id="5" name="TextBox 5"/>
          <p:cNvSpPr txBox="1"/>
          <p:nvPr/>
        </p:nvSpPr>
        <p:spPr>
          <a:xfrm>
            <a:off x="1028700" y="3328169"/>
            <a:ext cx="16929955" cy="5315788"/>
          </a:xfrm>
          <a:prstGeom prst="rect">
            <a:avLst/>
          </a:prstGeom>
        </p:spPr>
        <p:txBody>
          <a:bodyPr lIns="0" tIns="0" rIns="0" bIns="0" rtlCol="0" anchor="t">
            <a:spAutoFit/>
          </a:bodyPr>
          <a:lstStyle/>
          <a:p>
            <a:pPr>
              <a:lnSpc>
                <a:spcPts val="5466"/>
              </a:lnSpc>
            </a:pPr>
            <a:r>
              <a:rPr lang="en-US" sz="3416">
                <a:solidFill>
                  <a:srgbClr val="2E2E2E"/>
                </a:solidFill>
                <a:latin typeface="Montserrat Classic"/>
              </a:rPr>
              <a:t>Deep Learning:</a:t>
            </a:r>
          </a:p>
          <a:p>
            <a:pPr marL="737664" lvl="1" indent="-368832">
              <a:lnSpc>
                <a:spcPts val="5466"/>
              </a:lnSpc>
              <a:buFont typeface="Arial"/>
              <a:buChar char="•"/>
            </a:pPr>
            <a:r>
              <a:rPr lang="en-US" sz="3416">
                <a:solidFill>
                  <a:srgbClr val="2E2E2E"/>
                </a:solidFill>
                <a:latin typeface="Montserrat Classic"/>
              </a:rPr>
              <a:t>Deep learning approaches automatically learn complex features directly from raw remote sensing data.</a:t>
            </a:r>
          </a:p>
          <a:p>
            <a:pPr marL="737664" lvl="1" indent="-368832">
              <a:lnSpc>
                <a:spcPts val="5466"/>
              </a:lnSpc>
              <a:buFont typeface="Arial"/>
              <a:buChar char="•"/>
            </a:pPr>
            <a:r>
              <a:rPr lang="en-US" sz="3416">
                <a:solidFill>
                  <a:srgbClr val="2E2E2E"/>
                </a:solidFill>
                <a:latin typeface="Montserrat Classic"/>
              </a:rPr>
              <a:t>They enable the extraction of spatial and temporal patterns, improving change detection accuracy.</a:t>
            </a:r>
          </a:p>
          <a:p>
            <a:pPr marL="737664" lvl="1" indent="-368832">
              <a:lnSpc>
                <a:spcPts val="5466"/>
              </a:lnSpc>
              <a:buFont typeface="Arial"/>
              <a:buChar char="•"/>
            </a:pPr>
            <a:r>
              <a:rPr lang="en-US" sz="3416">
                <a:solidFill>
                  <a:srgbClr val="2E2E2E"/>
                </a:solidFill>
                <a:latin typeface="Montserrat Classic"/>
              </a:rPr>
              <a:t>Deep learning represents a paradigm shift in change detection, offering greater adaptability and scalability.</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22567" y="1352719"/>
            <a:ext cx="9879601" cy="1343157"/>
          </a:xfrm>
          <a:prstGeom prst="rect">
            <a:avLst/>
          </a:prstGeom>
        </p:spPr>
        <p:txBody>
          <a:bodyPr lIns="0" tIns="0" rIns="0" bIns="0" rtlCol="0" anchor="t">
            <a:spAutoFit/>
          </a:bodyPr>
          <a:lstStyle/>
          <a:p>
            <a:pPr>
              <a:lnSpc>
                <a:spcPts val="5182"/>
              </a:lnSpc>
            </a:pPr>
            <a:r>
              <a:rPr lang="en-US" sz="5182">
                <a:solidFill>
                  <a:srgbClr val="004AAD"/>
                </a:solidFill>
                <a:latin typeface="Montserrat Classic Bold"/>
              </a:rPr>
              <a:t>DEEP LEARNING ARCHITECTURES FOR CD [3]</a:t>
            </a:r>
          </a:p>
        </p:txBody>
      </p:sp>
      <p:sp>
        <p:nvSpPr>
          <p:cNvPr id="4" name="TextBox 4"/>
          <p:cNvSpPr txBox="1"/>
          <p:nvPr/>
        </p:nvSpPr>
        <p:spPr>
          <a:xfrm>
            <a:off x="1222567" y="3284920"/>
            <a:ext cx="15548584" cy="5870588"/>
          </a:xfrm>
          <a:prstGeom prst="rect">
            <a:avLst/>
          </a:prstGeom>
        </p:spPr>
        <p:txBody>
          <a:bodyPr lIns="0" tIns="0" rIns="0" bIns="0" rtlCol="0" anchor="t">
            <a:spAutoFit/>
          </a:bodyPr>
          <a:lstStyle/>
          <a:p>
            <a:pPr marL="634152" lvl="1" indent="-317076">
              <a:lnSpc>
                <a:spcPts val="4699"/>
              </a:lnSpc>
              <a:buFont typeface="Arial"/>
              <a:buChar char="•"/>
            </a:pPr>
            <a:r>
              <a:rPr lang="en-US" sz="2937">
                <a:solidFill>
                  <a:srgbClr val="2E2E2E"/>
                </a:solidFill>
                <a:latin typeface="Montserrat Classic"/>
              </a:rPr>
              <a:t>Deep learning architectures such as </a:t>
            </a:r>
            <a:r>
              <a:rPr lang="en-US" sz="2937">
                <a:solidFill>
                  <a:srgbClr val="2E2E2E"/>
                </a:solidFill>
                <a:latin typeface="Montserrat Classic Bold"/>
              </a:rPr>
              <a:t>Convolutional Neural Networks</a:t>
            </a:r>
            <a:r>
              <a:rPr lang="en-US" sz="2937">
                <a:solidFill>
                  <a:srgbClr val="2E2E2E"/>
                </a:solidFill>
                <a:latin typeface="Montserrat Classic"/>
              </a:rPr>
              <a:t> (CNNs) excel in spatial feature extraction, allowing them to effectively capture intricate patterns and structures in remote sensing imagery.</a:t>
            </a:r>
          </a:p>
          <a:p>
            <a:pPr marL="634152" lvl="1" indent="-317076">
              <a:lnSpc>
                <a:spcPts val="4699"/>
              </a:lnSpc>
              <a:buFont typeface="Arial"/>
              <a:buChar char="•"/>
            </a:pPr>
            <a:r>
              <a:rPr lang="en-US" sz="2937">
                <a:solidFill>
                  <a:srgbClr val="2E2E2E"/>
                </a:solidFill>
                <a:latin typeface="Montserrat Classic Bold"/>
              </a:rPr>
              <a:t>Recurrent Neural Networks</a:t>
            </a:r>
            <a:r>
              <a:rPr lang="en-US" sz="2937">
                <a:solidFill>
                  <a:srgbClr val="2E2E2E"/>
                </a:solidFill>
                <a:latin typeface="Montserrat Classic"/>
              </a:rPr>
              <a:t> (RNNs) are proficient in modeling temporal dependencies, enabling them to analyze sequential data over time and detect changes in dynamic landscapes.</a:t>
            </a:r>
          </a:p>
          <a:p>
            <a:pPr marL="634152" lvl="1" indent="-317076">
              <a:lnSpc>
                <a:spcPts val="4699"/>
              </a:lnSpc>
              <a:buFont typeface="Arial"/>
              <a:buChar char="•"/>
            </a:pPr>
            <a:r>
              <a:rPr lang="en-US" sz="2937">
                <a:solidFill>
                  <a:srgbClr val="2E2E2E"/>
                </a:solidFill>
                <a:latin typeface="Montserrat Classic Bold"/>
              </a:rPr>
              <a:t>Fully Convolutional Networks</a:t>
            </a:r>
            <a:r>
              <a:rPr lang="en-US" sz="2937">
                <a:solidFill>
                  <a:srgbClr val="2E2E2E"/>
                </a:solidFill>
                <a:latin typeface="Montserrat Classic"/>
              </a:rPr>
              <a:t> (FCNs) and </a:t>
            </a:r>
            <a:r>
              <a:rPr lang="en-US" sz="2937">
                <a:solidFill>
                  <a:srgbClr val="2E2E2E"/>
                </a:solidFill>
                <a:latin typeface="Montserrat Classic Bold"/>
              </a:rPr>
              <a:t>Convolutional Long Short-Term</a:t>
            </a:r>
            <a:r>
              <a:rPr lang="en-US" sz="2937">
                <a:solidFill>
                  <a:srgbClr val="2E2E2E"/>
                </a:solidFill>
                <a:latin typeface="Montserrat Classic"/>
              </a:rPr>
              <a:t> </a:t>
            </a:r>
            <a:r>
              <a:rPr lang="en-US" sz="2937">
                <a:solidFill>
                  <a:srgbClr val="2E2E2E"/>
                </a:solidFill>
                <a:latin typeface="Montserrat Classic Bold"/>
              </a:rPr>
              <a:t>Memory Networks</a:t>
            </a:r>
            <a:r>
              <a:rPr lang="en-US" sz="2937">
                <a:solidFill>
                  <a:srgbClr val="2E2E2E"/>
                </a:solidFill>
                <a:latin typeface="Montserrat Classic"/>
              </a:rPr>
              <a:t> (ConvLSTMs) combine spatial and temporal information, offering a holistic approach to change detection tasks by simultaneously considering both the spatial and temporal aspects of remote sensing data.</a:t>
            </a:r>
          </a:p>
        </p:txBody>
      </p:sp>
      <p:sp>
        <p:nvSpPr>
          <p:cNvPr id="5" name="Freeform 5"/>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1613" y="1133475"/>
            <a:ext cx="9879601" cy="1343157"/>
          </a:xfrm>
          <a:prstGeom prst="rect">
            <a:avLst/>
          </a:prstGeom>
        </p:spPr>
        <p:txBody>
          <a:bodyPr lIns="0" tIns="0" rIns="0" bIns="0" rtlCol="0" anchor="t">
            <a:spAutoFit/>
          </a:bodyPr>
          <a:lstStyle/>
          <a:p>
            <a:pPr>
              <a:lnSpc>
                <a:spcPts val="5182"/>
              </a:lnSpc>
            </a:pPr>
            <a:r>
              <a:rPr lang="en-US" sz="5182">
                <a:solidFill>
                  <a:srgbClr val="004AAD"/>
                </a:solidFill>
                <a:latin typeface="Montserrat Classic Bold"/>
              </a:rPr>
              <a:t>DEEP LEARNING ARCHITECTURES FOR CD [3]</a:t>
            </a:r>
          </a:p>
        </p:txBody>
      </p:sp>
      <p:sp>
        <p:nvSpPr>
          <p:cNvPr id="4" name="Freeform 4"/>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1461662" y="1330287"/>
            <a:ext cx="5797638" cy="7928013"/>
            <a:chOff x="0" y="0"/>
            <a:chExt cx="812800" cy="1111468"/>
          </a:xfrm>
        </p:grpSpPr>
        <p:sp>
          <p:nvSpPr>
            <p:cNvPr id="6" name="Freeform 6"/>
            <p:cNvSpPr/>
            <p:nvPr/>
          </p:nvSpPr>
          <p:spPr>
            <a:xfrm>
              <a:off x="0" y="0"/>
              <a:ext cx="812800" cy="1111468"/>
            </a:xfrm>
            <a:custGeom>
              <a:avLst/>
              <a:gdLst/>
              <a:ahLst/>
              <a:cxnLst/>
              <a:rect l="l" t="t" r="r" b="b"/>
              <a:pathLst>
                <a:path w="812800" h="1111468">
                  <a:moveTo>
                    <a:pt x="30713" y="0"/>
                  </a:moveTo>
                  <a:lnTo>
                    <a:pt x="782087" y="0"/>
                  </a:lnTo>
                  <a:cubicBezTo>
                    <a:pt x="790232" y="0"/>
                    <a:pt x="798044" y="3236"/>
                    <a:pt x="803804" y="8996"/>
                  </a:cubicBezTo>
                  <a:cubicBezTo>
                    <a:pt x="809564" y="14756"/>
                    <a:pt x="812800" y="22568"/>
                    <a:pt x="812800" y="30713"/>
                  </a:cubicBezTo>
                  <a:lnTo>
                    <a:pt x="812800" y="1080755"/>
                  </a:lnTo>
                  <a:cubicBezTo>
                    <a:pt x="812800" y="1088900"/>
                    <a:pt x="809564" y="1096713"/>
                    <a:pt x="803804" y="1102472"/>
                  </a:cubicBezTo>
                  <a:cubicBezTo>
                    <a:pt x="798044" y="1108232"/>
                    <a:pt x="790232" y="1111468"/>
                    <a:pt x="782087" y="1111468"/>
                  </a:cubicBezTo>
                  <a:lnTo>
                    <a:pt x="30713" y="1111468"/>
                  </a:lnTo>
                  <a:cubicBezTo>
                    <a:pt x="13751" y="1111468"/>
                    <a:pt x="0" y="1097717"/>
                    <a:pt x="0" y="1080755"/>
                  </a:cubicBezTo>
                  <a:lnTo>
                    <a:pt x="0" y="30713"/>
                  </a:lnTo>
                  <a:cubicBezTo>
                    <a:pt x="0" y="22568"/>
                    <a:pt x="3236" y="14756"/>
                    <a:pt x="8996" y="8996"/>
                  </a:cubicBezTo>
                  <a:cubicBezTo>
                    <a:pt x="14756" y="3236"/>
                    <a:pt x="22568" y="0"/>
                    <a:pt x="30713" y="0"/>
                  </a:cubicBezTo>
                  <a:close/>
                </a:path>
              </a:pathLst>
            </a:custGeom>
            <a:blipFill>
              <a:blip r:embed="rId6"/>
              <a:stretch>
                <a:fillRect t="-275" b="-275"/>
              </a:stretch>
            </a:blipFill>
          </p:spPr>
        </p:sp>
      </p:grpSp>
      <p:sp>
        <p:nvSpPr>
          <p:cNvPr id="7" name="TextBox 7"/>
          <p:cNvSpPr txBox="1"/>
          <p:nvPr/>
        </p:nvSpPr>
        <p:spPr>
          <a:xfrm>
            <a:off x="15538711" y="9427714"/>
            <a:ext cx="1462445" cy="580390"/>
          </a:xfrm>
          <a:prstGeom prst="rect">
            <a:avLst/>
          </a:prstGeom>
        </p:spPr>
        <p:txBody>
          <a:bodyPr lIns="0" tIns="0" rIns="0" bIns="0" rtlCol="0" anchor="t">
            <a:spAutoFit/>
          </a:bodyPr>
          <a:lstStyle/>
          <a:p>
            <a:pPr algn="ctr">
              <a:lnSpc>
                <a:spcPts val="4759"/>
              </a:lnSpc>
            </a:pPr>
            <a:r>
              <a:rPr lang="en-US" sz="3399" u="sng">
                <a:solidFill>
                  <a:srgbClr val="000000"/>
                </a:solidFill>
                <a:latin typeface="Canva Sans"/>
                <a:hlinkClick r:id="rId7" tooltip="https://www.mdpi.com/2072-4292/15/8/2092"/>
              </a:rPr>
              <a:t>Source</a:t>
            </a:r>
          </a:p>
        </p:txBody>
      </p:sp>
      <p:sp>
        <p:nvSpPr>
          <p:cNvPr id="8" name="TextBox 8"/>
          <p:cNvSpPr txBox="1"/>
          <p:nvPr/>
        </p:nvSpPr>
        <p:spPr>
          <a:xfrm>
            <a:off x="1451613" y="2824349"/>
            <a:ext cx="9530711" cy="6670040"/>
          </a:xfrm>
          <a:prstGeom prst="rect">
            <a:avLst/>
          </a:prstGeom>
        </p:spPr>
        <p:txBody>
          <a:bodyPr lIns="0" tIns="0" rIns="0" bIns="0" rtlCol="0" anchor="t">
            <a:spAutoFit/>
          </a:bodyPr>
          <a:lstStyle/>
          <a:p>
            <a:pPr>
              <a:lnSpc>
                <a:spcPts val="4060"/>
              </a:lnSpc>
            </a:pPr>
            <a:r>
              <a:rPr lang="en-US" sz="2900">
                <a:solidFill>
                  <a:srgbClr val="000000"/>
                </a:solidFill>
                <a:latin typeface="Montserrat Classic"/>
              </a:rPr>
              <a:t>Two possible unsupervised network structures.</a:t>
            </a:r>
          </a:p>
          <a:p>
            <a:pPr>
              <a:lnSpc>
                <a:spcPts val="4060"/>
              </a:lnSpc>
            </a:pPr>
            <a:r>
              <a:rPr lang="en-US" sz="2900">
                <a:solidFill>
                  <a:srgbClr val="000000"/>
                </a:solidFill>
                <a:latin typeface="Montserrat Classic"/>
              </a:rPr>
              <a:t> </a:t>
            </a:r>
          </a:p>
          <a:p>
            <a:pPr>
              <a:lnSpc>
                <a:spcPts val="4060"/>
              </a:lnSpc>
            </a:pPr>
            <a:r>
              <a:rPr lang="en-US" sz="2900">
                <a:solidFill>
                  <a:srgbClr val="000000"/>
                </a:solidFill>
                <a:latin typeface="Montserrat Classic Bold"/>
              </a:rPr>
              <a:t>(a) Network with pretrained feature extractors:</a:t>
            </a:r>
          </a:p>
          <a:p>
            <a:pPr>
              <a:lnSpc>
                <a:spcPts val="4060"/>
              </a:lnSpc>
            </a:pPr>
            <a:r>
              <a:rPr lang="en-US" sz="2900">
                <a:solidFill>
                  <a:srgbClr val="000000"/>
                </a:solidFill>
                <a:latin typeface="Montserrat Classic"/>
              </a:rPr>
              <a:t>Feature extractors that have been pretrained on a related task are used to automatically extract image features. The features are then input into an automatic decision algorithm that compares them and outputs a change map. </a:t>
            </a:r>
          </a:p>
          <a:p>
            <a:pPr>
              <a:lnSpc>
                <a:spcPts val="4060"/>
              </a:lnSpc>
            </a:pPr>
            <a:endParaRPr lang="en-US" sz="2900">
              <a:solidFill>
                <a:srgbClr val="000000"/>
              </a:solidFill>
              <a:latin typeface="Montserrat Classic"/>
            </a:endParaRPr>
          </a:p>
          <a:p>
            <a:pPr>
              <a:lnSpc>
                <a:spcPts val="4060"/>
              </a:lnSpc>
            </a:pPr>
            <a:r>
              <a:rPr lang="en-US" sz="2900">
                <a:solidFill>
                  <a:srgbClr val="000000"/>
                </a:solidFill>
                <a:latin typeface="Montserrat Classic Bold"/>
              </a:rPr>
              <a:t>(b) Using an unsupervised classical change-</a:t>
            </a:r>
            <a:r>
              <a:rPr lang="en-US" sz="2900">
                <a:solidFill>
                  <a:srgbClr val="000000"/>
                </a:solidFill>
                <a:latin typeface="Montserrat Classic"/>
              </a:rPr>
              <a:t>detection method to create a labelled training dataset for a supervised deep-learning-based CD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107941" y="388901"/>
            <a:ext cx="13779905" cy="1384372"/>
          </a:xfrm>
          <a:prstGeom prst="rect">
            <a:avLst/>
          </a:prstGeom>
        </p:spPr>
        <p:txBody>
          <a:bodyPr lIns="0" tIns="0" rIns="0" bIns="0" rtlCol="0" anchor="t">
            <a:spAutoFit/>
          </a:bodyPr>
          <a:lstStyle/>
          <a:p>
            <a:pPr>
              <a:lnSpc>
                <a:spcPts val="5377"/>
              </a:lnSpc>
            </a:pPr>
            <a:r>
              <a:rPr lang="en-US" sz="5377">
                <a:solidFill>
                  <a:srgbClr val="004AAD"/>
                </a:solidFill>
                <a:latin typeface="Montserrat Classic Bold"/>
              </a:rPr>
              <a:t>CONVOLUTIONAL NEURAL NETWORKS (CNNS) FOR CHANGE DETECTION [3]</a:t>
            </a:r>
          </a:p>
        </p:txBody>
      </p:sp>
      <p:sp>
        <p:nvSpPr>
          <p:cNvPr id="5" name="TextBox 5"/>
          <p:cNvSpPr txBox="1"/>
          <p:nvPr/>
        </p:nvSpPr>
        <p:spPr>
          <a:xfrm>
            <a:off x="814756" y="1908181"/>
            <a:ext cx="7796173" cy="8378819"/>
          </a:xfrm>
          <a:prstGeom prst="rect">
            <a:avLst/>
          </a:prstGeom>
        </p:spPr>
        <p:txBody>
          <a:bodyPr lIns="0" tIns="0" rIns="0" bIns="0" rtlCol="0" anchor="t">
            <a:spAutoFit/>
          </a:bodyPr>
          <a:lstStyle/>
          <a:p>
            <a:pPr marL="574787" lvl="1" indent="-287393">
              <a:lnSpc>
                <a:spcPts val="4259"/>
              </a:lnSpc>
              <a:buFont typeface="Arial"/>
              <a:buChar char="•"/>
            </a:pPr>
            <a:r>
              <a:rPr lang="en-US" sz="2662">
                <a:solidFill>
                  <a:srgbClr val="2E2E2E"/>
                </a:solidFill>
                <a:latin typeface="Montserrat Classic"/>
              </a:rPr>
              <a:t>Well-suited for Spatial Feature Extraction</a:t>
            </a:r>
          </a:p>
          <a:p>
            <a:pPr marL="574787" lvl="1" indent="-287393">
              <a:lnSpc>
                <a:spcPts val="4259"/>
              </a:lnSpc>
              <a:buFont typeface="Arial"/>
              <a:buChar char="•"/>
            </a:pPr>
            <a:r>
              <a:rPr lang="en-US" sz="2662">
                <a:solidFill>
                  <a:srgbClr val="2E2E2E"/>
                </a:solidFill>
                <a:latin typeface="Montserrat Classic"/>
              </a:rPr>
              <a:t>CNNs excel in capturing spatial patterns and features present in remote sensing imagery.</a:t>
            </a:r>
          </a:p>
          <a:p>
            <a:pPr marL="574787" lvl="1" indent="-287393">
              <a:lnSpc>
                <a:spcPts val="4259"/>
              </a:lnSpc>
              <a:buFont typeface="Arial"/>
              <a:buChar char="•"/>
            </a:pPr>
            <a:r>
              <a:rPr lang="en-US" sz="2662">
                <a:solidFill>
                  <a:srgbClr val="2E2E2E"/>
                </a:solidFill>
                <a:latin typeface="Montserrat Classic"/>
              </a:rPr>
              <a:t>By leveraging convolutional layers, CNNs can automatically learn and extract relevant spatial features, such as edges, textures, and shapes.</a:t>
            </a:r>
          </a:p>
          <a:p>
            <a:pPr marL="574787" lvl="1" indent="-287393">
              <a:lnSpc>
                <a:spcPts val="4259"/>
              </a:lnSpc>
              <a:buFont typeface="Arial"/>
              <a:buChar char="•"/>
            </a:pPr>
            <a:r>
              <a:rPr lang="en-US" sz="2662">
                <a:solidFill>
                  <a:srgbClr val="2E2E2E"/>
                </a:solidFill>
                <a:latin typeface="Montserrat Classic"/>
              </a:rPr>
              <a:t>Hierarchical Representations</a:t>
            </a:r>
          </a:p>
          <a:p>
            <a:pPr marL="574787" lvl="1" indent="-287393">
              <a:lnSpc>
                <a:spcPts val="4259"/>
              </a:lnSpc>
              <a:buFont typeface="Arial"/>
              <a:buChar char="•"/>
            </a:pPr>
            <a:r>
              <a:rPr lang="en-US" sz="2662">
                <a:solidFill>
                  <a:srgbClr val="2E2E2E"/>
                </a:solidFill>
                <a:latin typeface="Montserrat Classic"/>
              </a:rPr>
              <a:t>CNNs learn hierarchical representations of spatial features, where lower layers capture simple features like edges and corners, while deeper layers capture more complex features and structures.</a:t>
            </a:r>
          </a:p>
          <a:p>
            <a:pPr>
              <a:lnSpc>
                <a:spcPts val="4259"/>
              </a:lnSpc>
            </a:pPr>
            <a:endParaRPr lang="en-US" sz="2662">
              <a:solidFill>
                <a:srgbClr val="2E2E2E"/>
              </a:solidFill>
              <a:latin typeface="Montserrat Classic"/>
            </a:endParaRPr>
          </a:p>
          <a:p>
            <a:pPr>
              <a:lnSpc>
                <a:spcPts val="3140"/>
              </a:lnSpc>
            </a:pPr>
            <a:endParaRPr lang="en-US" sz="2662">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8610929" y="2961809"/>
            <a:ext cx="8833187" cy="4363382"/>
          </a:xfrm>
          <a:custGeom>
            <a:avLst/>
            <a:gdLst/>
            <a:ahLst/>
            <a:cxnLst/>
            <a:rect l="l" t="t" r="r" b="b"/>
            <a:pathLst>
              <a:path w="8833187" h="4363382">
                <a:moveTo>
                  <a:pt x="0" y="0"/>
                </a:moveTo>
                <a:lnTo>
                  <a:pt x="8833187" y="0"/>
                </a:lnTo>
                <a:lnTo>
                  <a:pt x="8833187" y="4363382"/>
                </a:lnTo>
                <a:lnTo>
                  <a:pt x="0" y="4363382"/>
                </a:lnTo>
                <a:lnTo>
                  <a:pt x="0" y="0"/>
                </a:lnTo>
                <a:close/>
              </a:path>
            </a:pathLst>
          </a:custGeom>
          <a:blipFill>
            <a:blip r:embed="rId8"/>
            <a:stretch>
              <a:fillRect/>
            </a:stretch>
          </a:blipFill>
        </p:spPr>
      </p:sp>
      <p:sp>
        <p:nvSpPr>
          <p:cNvPr id="8" name="TextBox 8"/>
          <p:cNvSpPr txBox="1"/>
          <p:nvPr/>
        </p:nvSpPr>
        <p:spPr>
          <a:xfrm>
            <a:off x="14887846" y="8934767"/>
            <a:ext cx="1462445" cy="580390"/>
          </a:xfrm>
          <a:prstGeom prst="rect">
            <a:avLst/>
          </a:prstGeom>
        </p:spPr>
        <p:txBody>
          <a:bodyPr lIns="0" tIns="0" rIns="0" bIns="0" rtlCol="0" anchor="t">
            <a:spAutoFit/>
          </a:bodyPr>
          <a:lstStyle/>
          <a:p>
            <a:pPr algn="ctr">
              <a:lnSpc>
                <a:spcPts val="4759"/>
              </a:lnSpc>
            </a:pPr>
            <a:r>
              <a:rPr lang="en-US" sz="3399" u="sng">
                <a:solidFill>
                  <a:srgbClr val="000000"/>
                </a:solidFill>
                <a:latin typeface="Canva Sans"/>
                <a:hlinkClick r:id="rId9" tooltip="https://d14b9ctw0m6fid.cloudfront.net/ugblog/wp-content/uploads/2020/12/1-4.png"/>
              </a:rPr>
              <a:t>Source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865320"/>
            <a:ext cx="16929955" cy="6697585"/>
          </a:xfrm>
          <a:prstGeom prst="rect">
            <a:avLst/>
          </a:prstGeom>
        </p:spPr>
        <p:txBody>
          <a:bodyPr lIns="0" tIns="0" rIns="0" bIns="0" rtlCol="0" anchor="t">
            <a:spAutoFit/>
          </a:bodyPr>
          <a:lstStyle/>
          <a:p>
            <a:pPr>
              <a:lnSpc>
                <a:spcPts val="5466"/>
              </a:lnSpc>
            </a:pPr>
            <a:endParaRPr/>
          </a:p>
          <a:p>
            <a:pPr marL="737664" lvl="1" indent="-368832">
              <a:lnSpc>
                <a:spcPts val="5466"/>
              </a:lnSpc>
              <a:buFont typeface="Arial"/>
              <a:buChar char="•"/>
            </a:pPr>
            <a:r>
              <a:rPr lang="en-US" sz="3416">
                <a:solidFill>
                  <a:srgbClr val="2E2E2E"/>
                </a:solidFill>
                <a:latin typeface="Montserrat Classic"/>
              </a:rPr>
              <a:t>This hierarchical representation enables CNNs to effectively distinguish between different land cover classes and identify changes over time.</a:t>
            </a:r>
          </a:p>
          <a:p>
            <a:pPr marL="737664" lvl="1" indent="-368832">
              <a:lnSpc>
                <a:spcPts val="5466"/>
              </a:lnSpc>
              <a:buFont typeface="Arial"/>
              <a:buChar char="•"/>
            </a:pPr>
            <a:r>
              <a:rPr lang="en-US" sz="3416">
                <a:solidFill>
                  <a:srgbClr val="2E2E2E"/>
                </a:solidFill>
                <a:latin typeface="Montserrat Classic"/>
              </a:rPr>
              <a:t>Example Application: Urban Change Detection</a:t>
            </a:r>
          </a:p>
          <a:p>
            <a:pPr marL="737664" lvl="1" indent="-368832">
              <a:lnSpc>
                <a:spcPts val="5466"/>
              </a:lnSpc>
              <a:buFont typeface="Arial"/>
              <a:buChar char="•"/>
            </a:pPr>
            <a:r>
              <a:rPr lang="en-US" sz="3416">
                <a:solidFill>
                  <a:srgbClr val="2E2E2E"/>
                </a:solidFill>
                <a:latin typeface="Montserrat Classic"/>
              </a:rPr>
              <a:t>In urban change detection tasks, CNNs can detect changes in built-up areas, infrastructure, and land use patterns.</a:t>
            </a:r>
          </a:p>
          <a:p>
            <a:pPr marL="737664" lvl="1" indent="-368832">
              <a:lnSpc>
                <a:spcPts val="5466"/>
              </a:lnSpc>
              <a:buFont typeface="Arial"/>
              <a:buChar char="•"/>
            </a:pPr>
            <a:r>
              <a:rPr lang="en-US" sz="3416">
                <a:solidFill>
                  <a:srgbClr val="2E2E2E"/>
                </a:solidFill>
                <a:latin typeface="Montserrat Classic"/>
              </a:rPr>
              <a:t>By learning spatial features from multi-temporal satellite images, CNNs can accurately identify urban expansion, construction activities, and other changes in urban environments.</a:t>
            </a:r>
          </a:p>
          <a:p>
            <a:pPr>
              <a:lnSpc>
                <a:spcPts val="3907"/>
              </a:lnSpc>
            </a:pPr>
            <a:endParaRPr lang="en-US" sz="3416">
              <a:solidFill>
                <a:srgbClr val="2E2E2E"/>
              </a:solidFill>
              <a:latin typeface="Montserrat Classic"/>
            </a:endParaRP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303571" y="840377"/>
            <a:ext cx="15680857" cy="2621142"/>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CONVOLUTIONAL NEURAL NETWORKS (CNNS) FOR CHANGE DETECTION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612401"/>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67302" y="3206879"/>
            <a:ext cx="16638036" cy="5891327"/>
          </a:xfrm>
          <a:prstGeom prst="rect">
            <a:avLst/>
          </a:prstGeom>
        </p:spPr>
        <p:txBody>
          <a:bodyPr lIns="0" tIns="0" rIns="0" bIns="0" rtlCol="0" anchor="t">
            <a:spAutoFit/>
          </a:bodyPr>
          <a:lstStyle/>
          <a:p>
            <a:pPr marL="654873" lvl="1" indent="-327437">
              <a:lnSpc>
                <a:spcPts val="4853"/>
              </a:lnSpc>
              <a:buFont typeface="Arial"/>
              <a:buChar char="•"/>
            </a:pPr>
            <a:r>
              <a:rPr lang="en-US" sz="3033">
                <a:solidFill>
                  <a:srgbClr val="2E2E2E"/>
                </a:solidFill>
                <a:latin typeface="Montserrat Classic Semi-Bold"/>
              </a:rPr>
              <a:t>Modeling Temporal Dependencies</a:t>
            </a:r>
          </a:p>
          <a:p>
            <a:pPr marL="1309747" lvl="2" indent="-436582">
              <a:lnSpc>
                <a:spcPts val="4853"/>
              </a:lnSpc>
              <a:buFont typeface="Arial"/>
              <a:buChar char="⚬"/>
            </a:pPr>
            <a:r>
              <a:rPr lang="en-US" sz="3033">
                <a:solidFill>
                  <a:srgbClr val="2E2E2E"/>
                </a:solidFill>
                <a:latin typeface="Montserrat Classic"/>
              </a:rPr>
              <a:t>RNNs are well-suited for capturing temporal dynamics and dependencies present in time-series remote sensing data.</a:t>
            </a:r>
          </a:p>
          <a:p>
            <a:pPr marL="1309747" lvl="2" indent="-436582">
              <a:lnSpc>
                <a:spcPts val="4853"/>
              </a:lnSpc>
              <a:buFont typeface="Arial"/>
              <a:buChar char="⚬"/>
            </a:pPr>
            <a:r>
              <a:rPr lang="en-US" sz="3033">
                <a:solidFill>
                  <a:srgbClr val="2E2E2E"/>
                </a:solidFill>
                <a:latin typeface="Montserrat Classic"/>
              </a:rPr>
              <a:t>By utilizing recurrent connections, RNNs can maintain a memory of past observations and use this information to predict future changes.</a:t>
            </a:r>
          </a:p>
          <a:p>
            <a:pPr marL="654873" lvl="1" indent="-327437">
              <a:lnSpc>
                <a:spcPts val="4853"/>
              </a:lnSpc>
              <a:buFont typeface="Arial"/>
              <a:buChar char="•"/>
            </a:pPr>
            <a:r>
              <a:rPr lang="en-US" sz="3033">
                <a:solidFill>
                  <a:srgbClr val="2E2E2E"/>
                </a:solidFill>
                <a:latin typeface="Montserrat Classic Semi-Bold"/>
              </a:rPr>
              <a:t>Capturing Temporal Dynamics</a:t>
            </a:r>
          </a:p>
          <a:p>
            <a:pPr marL="1309747" lvl="2" indent="-436582">
              <a:lnSpc>
                <a:spcPts val="4853"/>
              </a:lnSpc>
              <a:buFont typeface="Arial"/>
              <a:buChar char="⚬"/>
            </a:pPr>
            <a:r>
              <a:rPr lang="en-US" sz="3033">
                <a:solidFill>
                  <a:srgbClr val="2E2E2E"/>
                </a:solidFill>
                <a:latin typeface="Montserrat Classic"/>
              </a:rPr>
              <a:t>RNNs excel in capturing changes and trends over time, making them effective for detecting temporal changes in land cover, vegetation health, and environmental conditions.</a:t>
            </a:r>
          </a:p>
          <a:p>
            <a:pPr>
              <a:lnSpc>
                <a:spcPts val="3239"/>
              </a:lnSpc>
            </a:pPr>
            <a:endParaRPr lang="en-US" sz="3033">
              <a:solidFill>
                <a:srgbClr val="2E2E2E"/>
              </a:solidFill>
              <a:latin typeface="Montserrat Classic"/>
            </a:endParaRP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67302" y="574092"/>
            <a:ext cx="1752069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RECURRENT NEURAL NETWORKS (RNNS) FOR CHANGE DETECTION [4]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81578" y="2701561"/>
            <a:ext cx="10476963" cy="6067439"/>
            <a:chOff x="0" y="0"/>
            <a:chExt cx="1396577" cy="808789"/>
          </a:xfrm>
        </p:grpSpPr>
        <p:sp>
          <p:nvSpPr>
            <p:cNvPr id="6" name="Freeform 6"/>
            <p:cNvSpPr/>
            <p:nvPr/>
          </p:nvSpPr>
          <p:spPr>
            <a:xfrm>
              <a:off x="0" y="0"/>
              <a:ext cx="1396577" cy="808789"/>
            </a:xfrm>
            <a:custGeom>
              <a:avLst/>
              <a:gdLst/>
              <a:ahLst/>
              <a:cxnLst/>
              <a:rect l="l" t="t" r="r" b="b"/>
              <a:pathLst>
                <a:path w="1396577" h="808789">
                  <a:moveTo>
                    <a:pt x="16996" y="0"/>
                  </a:moveTo>
                  <a:lnTo>
                    <a:pt x="1379582" y="0"/>
                  </a:lnTo>
                  <a:cubicBezTo>
                    <a:pt x="1384089" y="0"/>
                    <a:pt x="1388412" y="1791"/>
                    <a:pt x="1391599" y="4978"/>
                  </a:cubicBezTo>
                  <a:cubicBezTo>
                    <a:pt x="1394787" y="8165"/>
                    <a:pt x="1396577" y="12488"/>
                    <a:pt x="1396577" y="16996"/>
                  </a:cubicBezTo>
                  <a:lnTo>
                    <a:pt x="1396577" y="791793"/>
                  </a:lnTo>
                  <a:cubicBezTo>
                    <a:pt x="1396577" y="796300"/>
                    <a:pt x="1394787" y="800623"/>
                    <a:pt x="1391599" y="803811"/>
                  </a:cubicBezTo>
                  <a:cubicBezTo>
                    <a:pt x="1388412" y="806998"/>
                    <a:pt x="1384089" y="808789"/>
                    <a:pt x="1379582" y="808789"/>
                  </a:cubicBezTo>
                  <a:lnTo>
                    <a:pt x="16996" y="808789"/>
                  </a:lnTo>
                  <a:cubicBezTo>
                    <a:pt x="12488" y="808789"/>
                    <a:pt x="8165" y="806998"/>
                    <a:pt x="4978" y="803811"/>
                  </a:cubicBezTo>
                  <a:cubicBezTo>
                    <a:pt x="1791" y="800623"/>
                    <a:pt x="0" y="796300"/>
                    <a:pt x="0" y="791793"/>
                  </a:cubicBezTo>
                  <a:lnTo>
                    <a:pt x="0" y="16996"/>
                  </a:lnTo>
                  <a:cubicBezTo>
                    <a:pt x="0" y="12488"/>
                    <a:pt x="1791" y="8165"/>
                    <a:pt x="4978" y="4978"/>
                  </a:cubicBezTo>
                  <a:cubicBezTo>
                    <a:pt x="8165" y="1791"/>
                    <a:pt x="12488" y="0"/>
                    <a:pt x="16996" y="0"/>
                  </a:cubicBezTo>
                  <a:close/>
                </a:path>
              </a:pathLst>
            </a:custGeom>
            <a:blipFill>
              <a:blip r:embed="rId8"/>
              <a:stretch>
                <a:fillRect l="-541" r="-541"/>
              </a:stretch>
            </a:blipFill>
          </p:spPr>
        </p:sp>
      </p:grpSp>
      <p:sp>
        <p:nvSpPr>
          <p:cNvPr id="7" name="TextBox 7"/>
          <p:cNvSpPr txBox="1"/>
          <p:nvPr/>
        </p:nvSpPr>
        <p:spPr>
          <a:xfrm>
            <a:off x="1181578" y="522307"/>
            <a:ext cx="16409363"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RECURRENT NEURAL NETWORKS (RNNS) FOR CHANGE DETECTION [4]</a:t>
            </a:r>
          </a:p>
        </p:txBody>
      </p:sp>
      <p:sp>
        <p:nvSpPr>
          <p:cNvPr id="8" name="TextBox 8"/>
          <p:cNvSpPr txBox="1"/>
          <p:nvPr/>
        </p:nvSpPr>
        <p:spPr>
          <a:xfrm>
            <a:off x="686544" y="9023350"/>
            <a:ext cx="11467029" cy="422275"/>
          </a:xfrm>
          <a:prstGeom prst="rect">
            <a:avLst/>
          </a:prstGeom>
        </p:spPr>
        <p:txBody>
          <a:bodyPr lIns="0" tIns="0" rIns="0" bIns="0" rtlCol="0" anchor="t">
            <a:spAutoFit/>
          </a:bodyPr>
          <a:lstStyle/>
          <a:p>
            <a:pPr algn="ctr">
              <a:lnSpc>
                <a:spcPts val="3499"/>
              </a:lnSpc>
            </a:pPr>
            <a:r>
              <a:rPr lang="en-US" sz="2499">
                <a:solidFill>
                  <a:srgbClr val="004AAD"/>
                </a:solidFill>
                <a:latin typeface="Canva Sans"/>
              </a:rPr>
              <a:t>Change Detection using Convolutional Recurrent Neural Networks (CRNNs)</a:t>
            </a:r>
          </a:p>
        </p:txBody>
      </p:sp>
      <p:sp>
        <p:nvSpPr>
          <p:cNvPr id="9" name="TextBox 9"/>
          <p:cNvSpPr txBox="1"/>
          <p:nvPr/>
        </p:nvSpPr>
        <p:spPr>
          <a:xfrm>
            <a:off x="15962955" y="9378950"/>
            <a:ext cx="1627985" cy="580390"/>
          </a:xfrm>
          <a:prstGeom prst="rect">
            <a:avLst/>
          </a:prstGeom>
        </p:spPr>
        <p:txBody>
          <a:bodyPr lIns="0" tIns="0" rIns="0" bIns="0" rtlCol="0" anchor="t">
            <a:spAutoFit/>
          </a:bodyPr>
          <a:lstStyle/>
          <a:p>
            <a:pPr algn="ctr">
              <a:lnSpc>
                <a:spcPts val="4759"/>
              </a:lnSpc>
            </a:pPr>
            <a:r>
              <a:rPr lang="en-US" sz="3399" u="sng">
                <a:solidFill>
                  <a:srgbClr val="004AAD"/>
                </a:solidFill>
                <a:latin typeface="Canva Sans"/>
                <a:hlinkClick r:id="rId9" tooltip="https://radar.community.uaf.edu/lab-7-change-detection-using-convolutional-recurrent-neural-networks-crnns/"/>
              </a:rPr>
              <a:t>Source</a:t>
            </a:r>
          </a:p>
        </p:txBody>
      </p:sp>
      <p:sp>
        <p:nvSpPr>
          <p:cNvPr id="10" name="TextBox 10"/>
          <p:cNvSpPr txBox="1"/>
          <p:nvPr/>
        </p:nvSpPr>
        <p:spPr>
          <a:xfrm>
            <a:off x="11998220" y="2730500"/>
            <a:ext cx="5903969" cy="6340475"/>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000000"/>
                </a:solidFill>
                <a:latin typeface="Canva Sans"/>
              </a:rPr>
              <a:t>Utilizes RNN for land cover change detection by analyzing sequential images T1 and T2.</a:t>
            </a:r>
          </a:p>
          <a:p>
            <a:pPr marL="431801" lvl="1" indent="-215900">
              <a:lnSpc>
                <a:spcPts val="2800"/>
              </a:lnSpc>
              <a:buAutoNum type="arabicPeriod"/>
            </a:pPr>
            <a:r>
              <a:rPr lang="en-US" sz="2000">
                <a:solidFill>
                  <a:srgbClr val="000000"/>
                </a:solidFill>
                <a:latin typeface="Canva Sans"/>
              </a:rPr>
              <a:t>RNN, specialized for sequential data like temporal images, processes the input.</a:t>
            </a:r>
          </a:p>
          <a:p>
            <a:pPr marL="431801" lvl="1" indent="-215900">
              <a:lnSpc>
                <a:spcPts val="2800"/>
              </a:lnSpc>
              <a:buAutoNum type="arabicPeriod"/>
            </a:pPr>
            <a:r>
              <a:rPr lang="en-US" sz="2000">
                <a:solidFill>
                  <a:srgbClr val="000000"/>
                </a:solidFill>
                <a:latin typeface="Canva Sans"/>
              </a:rPr>
              <a:t>Mentions CRNNs, a variant handling grid-like data, although not explicitly in the diagram.</a:t>
            </a:r>
          </a:p>
          <a:p>
            <a:pPr marL="431801" lvl="1" indent="-215900">
              <a:lnSpc>
                <a:spcPts val="2800"/>
              </a:lnSpc>
              <a:buAutoNum type="arabicPeriod"/>
            </a:pPr>
            <a:r>
              <a:rPr lang="en-US" sz="2000">
                <a:solidFill>
                  <a:srgbClr val="000000"/>
                </a:solidFill>
                <a:latin typeface="Canva Sans"/>
              </a:rPr>
              <a:t>Extracts features using ConvLSTM, capable of capturing long-term dependencies.</a:t>
            </a:r>
          </a:p>
          <a:p>
            <a:pPr marL="431801" lvl="1" indent="-215900">
              <a:lnSpc>
                <a:spcPts val="2800"/>
              </a:lnSpc>
              <a:buAutoNum type="arabicPeriod"/>
            </a:pPr>
            <a:r>
              <a:rPr lang="en-US" sz="2000">
                <a:solidFill>
                  <a:srgbClr val="000000"/>
                </a:solidFill>
                <a:latin typeface="Canva Sans"/>
              </a:rPr>
              <a:t>Recurrent connection enables leveraging past information for current image processing.</a:t>
            </a:r>
          </a:p>
          <a:p>
            <a:pPr marL="431801" lvl="1" indent="-215900">
              <a:lnSpc>
                <a:spcPts val="2800"/>
              </a:lnSpc>
              <a:buAutoNum type="arabicPeriod"/>
            </a:pPr>
            <a:r>
              <a:rPr lang="en-US" sz="2000">
                <a:solidFill>
                  <a:srgbClr val="000000"/>
                </a:solidFill>
                <a:latin typeface="Canva Sans"/>
              </a:rPr>
              <a:t>Employs attention mechanism to emphasize crucial features for change detection.</a:t>
            </a:r>
          </a:p>
          <a:p>
            <a:pPr marL="431801" lvl="1" indent="-215900">
              <a:lnSpc>
                <a:spcPts val="2800"/>
              </a:lnSpc>
              <a:buAutoNum type="arabicPeriod"/>
            </a:pPr>
            <a:r>
              <a:rPr lang="en-US" sz="2000">
                <a:solidFill>
                  <a:srgbClr val="000000"/>
                </a:solidFill>
                <a:latin typeface="Canva Sans"/>
              </a:rPr>
              <a:t>Decision layer likely generates change map pinpointing areas of divergence between images.</a:t>
            </a:r>
          </a:p>
          <a:p>
            <a:pPr>
              <a:lnSpc>
                <a:spcPts val="2800"/>
              </a:lnSpc>
            </a:pPr>
            <a:endParaRPr lang="en-US" sz="2000">
              <a:solidFill>
                <a:srgbClr val="000000"/>
              </a:solidFill>
              <a:latin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18989" y="813404"/>
            <a:ext cx="16240311"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FULLY CONVOLUTIONAL NETWORKS (FCNS) FOR CHANGE DETECTION [4]</a:t>
            </a:r>
          </a:p>
        </p:txBody>
      </p:sp>
      <p:sp>
        <p:nvSpPr>
          <p:cNvPr id="5" name="TextBox 5"/>
          <p:cNvSpPr txBox="1"/>
          <p:nvPr/>
        </p:nvSpPr>
        <p:spPr>
          <a:xfrm>
            <a:off x="674167" y="3318510"/>
            <a:ext cx="16929955" cy="6144261"/>
          </a:xfrm>
          <a:prstGeom prst="rect">
            <a:avLst/>
          </a:prstGeom>
        </p:spPr>
        <p:txBody>
          <a:bodyPr lIns="0" tIns="0" rIns="0" bIns="0" rtlCol="0" anchor="t">
            <a:spAutoFit/>
          </a:bodyPr>
          <a:lstStyle/>
          <a:p>
            <a:pPr marL="604518" lvl="1" indent="-302259">
              <a:lnSpc>
                <a:spcPts val="4479"/>
              </a:lnSpc>
              <a:buFont typeface="Arial"/>
              <a:buChar char="•"/>
            </a:pPr>
            <a:r>
              <a:rPr lang="en-US" sz="2799">
                <a:solidFill>
                  <a:srgbClr val="2E2E2E"/>
                </a:solidFill>
                <a:latin typeface="Montserrat Classic"/>
              </a:rPr>
              <a:t>End-to-End Pixel-wise Classification</a:t>
            </a:r>
          </a:p>
          <a:p>
            <a:pPr marL="604518" lvl="1" indent="-302259">
              <a:lnSpc>
                <a:spcPts val="4479"/>
              </a:lnSpc>
              <a:buFont typeface="Arial"/>
              <a:buChar char="•"/>
            </a:pPr>
            <a:r>
              <a:rPr lang="en-US" sz="2799">
                <a:solidFill>
                  <a:srgbClr val="2E2E2E"/>
                </a:solidFill>
                <a:latin typeface="Montserrat Classic"/>
              </a:rPr>
              <a:t>FCNs enable end-to-end pixel-wise classification, allowing for the direct prediction of change labels for each pixel in remote sensing imagery.</a:t>
            </a:r>
          </a:p>
          <a:p>
            <a:pPr marL="604518" lvl="1" indent="-302259">
              <a:lnSpc>
                <a:spcPts val="4479"/>
              </a:lnSpc>
              <a:buFont typeface="Arial"/>
              <a:buChar char="•"/>
            </a:pPr>
            <a:r>
              <a:rPr lang="en-US" sz="2799">
                <a:solidFill>
                  <a:srgbClr val="2E2E2E"/>
                </a:solidFill>
                <a:latin typeface="Montserrat Classic"/>
              </a:rPr>
              <a:t>By leveraging convolutional layers, FCNs process input images spatially and generate output predictions at the pixel level.</a:t>
            </a:r>
          </a:p>
          <a:p>
            <a:pPr marL="604518" lvl="1" indent="-302259">
              <a:lnSpc>
                <a:spcPts val="4479"/>
              </a:lnSpc>
              <a:buFont typeface="Arial"/>
              <a:buChar char="•"/>
            </a:pPr>
            <a:r>
              <a:rPr lang="en-US" sz="2799">
                <a:solidFill>
                  <a:srgbClr val="2E2E2E"/>
                </a:solidFill>
                <a:latin typeface="Montserrat Classic"/>
              </a:rPr>
              <a:t>Preservation of Spatial Information</a:t>
            </a:r>
          </a:p>
          <a:p>
            <a:pPr marL="604518" lvl="1" indent="-302259">
              <a:lnSpc>
                <a:spcPts val="4479"/>
              </a:lnSpc>
              <a:buFont typeface="Arial"/>
              <a:buChar char="•"/>
            </a:pPr>
            <a:r>
              <a:rPr lang="en-US" sz="2799">
                <a:solidFill>
                  <a:srgbClr val="2E2E2E"/>
                </a:solidFill>
                <a:latin typeface="Montserrat Classic"/>
              </a:rPr>
              <a:t>FCNs preserve spatial information throughout the network architecture, maintaining the spatial context of input images.</a:t>
            </a:r>
          </a:p>
          <a:p>
            <a:pPr marL="604518" lvl="1" indent="-302259">
              <a:lnSpc>
                <a:spcPts val="4479"/>
              </a:lnSpc>
              <a:buFont typeface="Arial"/>
              <a:buChar char="•"/>
            </a:pPr>
            <a:r>
              <a:rPr lang="en-US" sz="2799">
                <a:solidFill>
                  <a:srgbClr val="2E2E2E"/>
                </a:solidFill>
                <a:latin typeface="Montserrat Classic"/>
              </a:rPr>
              <a:t>This preservation of spatial information ensures that local features and spatial relationships are considered during the change detection process.</a:t>
            </a:r>
          </a:p>
          <a:p>
            <a:pPr>
              <a:lnSpc>
                <a:spcPts val="4479"/>
              </a:lnSpc>
            </a:pPr>
            <a:endParaRPr lang="en-US" sz="2799">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198328" cy="1236559"/>
          </a:xfrm>
        </p:grpSpPr>
        <p:sp>
          <p:nvSpPr>
            <p:cNvPr id="3" name="Freeform 3"/>
            <p:cNvSpPr/>
            <p:nvPr/>
          </p:nvSpPr>
          <p:spPr>
            <a:xfrm flipH="1">
              <a:off x="0" y="0"/>
              <a:ext cx="2198327" cy="1236559"/>
            </a:xfrm>
            <a:custGeom>
              <a:avLst/>
              <a:gdLst/>
              <a:ahLst/>
              <a:cxnLst/>
              <a:rect l="l" t="t" r="r" b="b"/>
              <a:pathLst>
                <a:path w="2198327" h="1236559">
                  <a:moveTo>
                    <a:pt x="2188591" y="0"/>
                  </a:moveTo>
                  <a:lnTo>
                    <a:pt x="9737" y="0"/>
                  </a:lnTo>
                  <a:cubicBezTo>
                    <a:pt x="4359" y="0"/>
                    <a:pt x="0" y="4359"/>
                    <a:pt x="0" y="9737"/>
                  </a:cubicBezTo>
                  <a:lnTo>
                    <a:pt x="0" y="1226822"/>
                  </a:lnTo>
                  <a:cubicBezTo>
                    <a:pt x="0" y="1229405"/>
                    <a:pt x="1026" y="1231881"/>
                    <a:pt x="2852" y="1233707"/>
                  </a:cubicBezTo>
                  <a:cubicBezTo>
                    <a:pt x="4678" y="1235533"/>
                    <a:pt x="7154" y="1236559"/>
                    <a:pt x="9737" y="1236559"/>
                  </a:cubicBezTo>
                  <a:lnTo>
                    <a:pt x="2188591" y="1236559"/>
                  </a:lnTo>
                  <a:cubicBezTo>
                    <a:pt x="2193968" y="1236559"/>
                    <a:pt x="2198327" y="1232200"/>
                    <a:pt x="2198327" y="1226822"/>
                  </a:cubicBezTo>
                  <a:lnTo>
                    <a:pt x="2198327" y="9737"/>
                  </a:lnTo>
                  <a:cubicBezTo>
                    <a:pt x="2198327" y="4359"/>
                    <a:pt x="2193968" y="0"/>
                    <a:pt x="2188591" y="0"/>
                  </a:cubicBezTo>
                  <a:close/>
                </a:path>
              </a:pathLst>
            </a:custGeom>
            <a:blipFill>
              <a:blip r:embed="rId2">
                <a:alphaModFix amt="13000"/>
              </a:blip>
              <a:stretch>
                <a:fillRect l="-40000" r="-40000"/>
              </a:stretch>
            </a:blipFill>
          </p:spPr>
        </p:sp>
      </p:grpSp>
      <p:sp>
        <p:nvSpPr>
          <p:cNvPr id="4" name="TextBox 4"/>
          <p:cNvSpPr txBox="1"/>
          <p:nvPr/>
        </p:nvSpPr>
        <p:spPr>
          <a:xfrm>
            <a:off x="1028700" y="1190625"/>
            <a:ext cx="11339643"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INTRODUCTION</a:t>
            </a:r>
          </a:p>
        </p:txBody>
      </p:sp>
      <p:sp>
        <p:nvSpPr>
          <p:cNvPr id="5" name="TextBox 5"/>
          <p:cNvSpPr txBox="1"/>
          <p:nvPr/>
        </p:nvSpPr>
        <p:spPr>
          <a:xfrm>
            <a:off x="1095375" y="3086795"/>
            <a:ext cx="16230600" cy="4762501"/>
          </a:xfrm>
          <a:prstGeom prst="rect">
            <a:avLst/>
          </a:prstGeom>
        </p:spPr>
        <p:txBody>
          <a:bodyPr lIns="0" tIns="0" rIns="0" bIns="0" rtlCol="0" anchor="t">
            <a:spAutoFit/>
          </a:bodyPr>
          <a:lstStyle/>
          <a:p>
            <a:pPr marL="647697" lvl="1" indent="-323848">
              <a:lnSpc>
                <a:spcPts val="4799"/>
              </a:lnSpc>
              <a:buFont typeface="Arial"/>
              <a:buChar char="•"/>
            </a:pPr>
            <a:r>
              <a:rPr lang="en-US" sz="2999">
                <a:solidFill>
                  <a:srgbClr val="2E2E2E"/>
                </a:solidFill>
                <a:latin typeface="Montserrat Classic"/>
              </a:rPr>
              <a:t>Remote sensing technology, a pivotal tool in Earth observation, plays a crucial role in monitoring and analyzing changes occurring on the Earth's surface. </a:t>
            </a:r>
          </a:p>
          <a:p>
            <a:pPr marL="647697" lvl="1" indent="-323848">
              <a:lnSpc>
                <a:spcPts val="4799"/>
              </a:lnSpc>
              <a:buFont typeface="Arial"/>
              <a:buChar char="•"/>
            </a:pPr>
            <a:r>
              <a:rPr lang="en-US" sz="2999">
                <a:solidFill>
                  <a:srgbClr val="2E2E2E"/>
                </a:solidFill>
                <a:latin typeface="Montserrat Classic"/>
              </a:rPr>
              <a:t>Through the utilization of satellites, aircraft, or other platforms equipped with remote sensing instruments, it enables the capture of imagery and data over vast geographical areas. </a:t>
            </a:r>
          </a:p>
          <a:p>
            <a:pPr marL="647697" lvl="1" indent="-323848">
              <a:lnSpc>
                <a:spcPts val="4799"/>
              </a:lnSpc>
              <a:buFont typeface="Arial"/>
              <a:buChar char="•"/>
            </a:pPr>
            <a:r>
              <a:rPr lang="en-US" sz="2999">
                <a:solidFill>
                  <a:srgbClr val="2E2E2E"/>
                </a:solidFill>
                <a:latin typeface="Montserrat Classic"/>
              </a:rPr>
              <a:t>Change detection (CD) methods, a fundamental application of remote sensing, involve the analysis of images acquired at different points in time to identify and characterize changes that have occurred within the observed area.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943" y="700188"/>
            <a:ext cx="17675461" cy="2621142"/>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CONVOLUTIONAL LONG SHORT-TERM MEMORY NETWORKS (CONVLSTMS) FOR CHANGE DETECTION [5]</a:t>
            </a:r>
          </a:p>
        </p:txBody>
      </p:sp>
      <p:sp>
        <p:nvSpPr>
          <p:cNvPr id="5" name="TextBox 5"/>
          <p:cNvSpPr txBox="1"/>
          <p:nvPr/>
        </p:nvSpPr>
        <p:spPr>
          <a:xfrm>
            <a:off x="679022" y="3658992"/>
            <a:ext cx="16929955" cy="4624890"/>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a:rPr>
              <a:t>Modeling Spatial and Temporal Dependencies</a:t>
            </a:r>
          </a:p>
          <a:p>
            <a:pPr marL="737664" lvl="1" indent="-368832">
              <a:lnSpc>
                <a:spcPts val="5466"/>
              </a:lnSpc>
              <a:buFont typeface="Arial"/>
              <a:buChar char="•"/>
            </a:pPr>
            <a:r>
              <a:rPr lang="en-US" sz="3416">
                <a:solidFill>
                  <a:srgbClr val="2E2E2E"/>
                </a:solidFill>
                <a:latin typeface="Montserrat Classic"/>
              </a:rPr>
              <a:t>ConvLSTMs extend CNNs with Long Short-Term Memory (LSTM) units, enabling them to model both spatial and temporal dependencies simultaneously.</a:t>
            </a:r>
          </a:p>
          <a:p>
            <a:pPr marL="737664" lvl="1" indent="-368832">
              <a:lnSpc>
                <a:spcPts val="5466"/>
              </a:lnSpc>
              <a:buFont typeface="Arial"/>
              <a:buChar char="•"/>
            </a:pPr>
            <a:r>
              <a:rPr lang="en-US" sz="3416">
                <a:solidFill>
                  <a:srgbClr val="2E2E2E"/>
                </a:solidFill>
                <a:latin typeface="Montserrat Classic"/>
              </a:rPr>
              <a:t>By combining convolutional and recurrent operations, ConvLSTMs can capture complex spatiotemporal patterns in remote sensing imagery.</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943" y="690663"/>
            <a:ext cx="17675461" cy="826207"/>
          </a:xfrm>
          <a:prstGeom prst="rect">
            <a:avLst/>
          </a:prstGeom>
        </p:spPr>
        <p:txBody>
          <a:bodyPr lIns="0" tIns="0" rIns="0" bIns="0" rtlCol="0" anchor="t">
            <a:spAutoFit/>
          </a:bodyPr>
          <a:lstStyle/>
          <a:p>
            <a:pPr>
              <a:lnSpc>
                <a:spcPts val="6277"/>
              </a:lnSpc>
            </a:pPr>
            <a:r>
              <a:rPr lang="en-US" sz="6277">
                <a:solidFill>
                  <a:srgbClr val="004AAD"/>
                </a:solidFill>
                <a:latin typeface="Montserrat Classic Bold"/>
              </a:rPr>
              <a:t>CONVLSTMS FOR CHANGE DETECTION [5]</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874943" y="2367396"/>
            <a:ext cx="8837731" cy="6523961"/>
            <a:chOff x="0" y="0"/>
            <a:chExt cx="1124839" cy="830349"/>
          </a:xfrm>
        </p:grpSpPr>
        <p:sp>
          <p:nvSpPr>
            <p:cNvPr id="7" name="Freeform 7"/>
            <p:cNvSpPr/>
            <p:nvPr/>
          </p:nvSpPr>
          <p:spPr>
            <a:xfrm>
              <a:off x="0" y="0"/>
              <a:ext cx="1124839" cy="830349"/>
            </a:xfrm>
            <a:custGeom>
              <a:avLst/>
              <a:gdLst/>
              <a:ahLst/>
              <a:cxnLst/>
              <a:rect l="l" t="t" r="r" b="b"/>
              <a:pathLst>
                <a:path w="1124839" h="830349">
                  <a:moveTo>
                    <a:pt x="20148" y="0"/>
                  </a:moveTo>
                  <a:lnTo>
                    <a:pt x="1104690" y="0"/>
                  </a:lnTo>
                  <a:cubicBezTo>
                    <a:pt x="1110034" y="0"/>
                    <a:pt x="1115159" y="2123"/>
                    <a:pt x="1118937" y="5901"/>
                  </a:cubicBezTo>
                  <a:cubicBezTo>
                    <a:pt x="1122716" y="9680"/>
                    <a:pt x="1124839" y="14805"/>
                    <a:pt x="1124839" y="20148"/>
                  </a:cubicBezTo>
                  <a:lnTo>
                    <a:pt x="1124839" y="810201"/>
                  </a:lnTo>
                  <a:cubicBezTo>
                    <a:pt x="1124839" y="815545"/>
                    <a:pt x="1122716" y="820669"/>
                    <a:pt x="1118937" y="824448"/>
                  </a:cubicBezTo>
                  <a:cubicBezTo>
                    <a:pt x="1115159" y="828226"/>
                    <a:pt x="1110034" y="830349"/>
                    <a:pt x="1104690" y="830349"/>
                  </a:cubicBezTo>
                  <a:lnTo>
                    <a:pt x="20148" y="830349"/>
                  </a:lnTo>
                  <a:cubicBezTo>
                    <a:pt x="14805" y="830349"/>
                    <a:pt x="9680" y="828226"/>
                    <a:pt x="5901" y="824448"/>
                  </a:cubicBezTo>
                  <a:cubicBezTo>
                    <a:pt x="2123" y="820669"/>
                    <a:pt x="0" y="815545"/>
                    <a:pt x="0" y="810201"/>
                  </a:cubicBezTo>
                  <a:lnTo>
                    <a:pt x="0" y="20148"/>
                  </a:lnTo>
                  <a:cubicBezTo>
                    <a:pt x="0" y="14805"/>
                    <a:pt x="2123" y="9680"/>
                    <a:pt x="5901" y="5901"/>
                  </a:cubicBezTo>
                  <a:cubicBezTo>
                    <a:pt x="9680" y="2123"/>
                    <a:pt x="14805" y="0"/>
                    <a:pt x="20148" y="0"/>
                  </a:cubicBezTo>
                  <a:close/>
                </a:path>
              </a:pathLst>
            </a:custGeom>
            <a:blipFill>
              <a:blip r:embed="rId8"/>
              <a:stretch>
                <a:fillRect t="-839" b="-839"/>
              </a:stretch>
            </a:blipFill>
          </p:spPr>
        </p:sp>
      </p:grpSp>
      <p:sp>
        <p:nvSpPr>
          <p:cNvPr id="8" name="TextBox 8"/>
          <p:cNvSpPr txBox="1"/>
          <p:nvPr/>
        </p:nvSpPr>
        <p:spPr>
          <a:xfrm>
            <a:off x="1703784" y="9005063"/>
            <a:ext cx="8066813" cy="1281937"/>
          </a:xfrm>
          <a:prstGeom prst="rect">
            <a:avLst/>
          </a:prstGeom>
        </p:spPr>
        <p:txBody>
          <a:bodyPr lIns="0" tIns="0" rIns="0" bIns="0" rtlCol="0" anchor="t">
            <a:spAutoFit/>
          </a:bodyPr>
          <a:lstStyle/>
          <a:p>
            <a:pPr>
              <a:lnSpc>
                <a:spcPts val="3553"/>
              </a:lnSpc>
            </a:pPr>
            <a:r>
              <a:rPr lang="en-US" sz="2537">
                <a:solidFill>
                  <a:srgbClr val="004AAD"/>
                </a:solidFill>
                <a:latin typeface="Canva Sans"/>
              </a:rPr>
              <a:t>Architecture of the proposed multi-path convolutional LSTM for change detection. [5]</a:t>
            </a:r>
          </a:p>
          <a:p>
            <a:pPr algn="ctr">
              <a:lnSpc>
                <a:spcPts val="3180"/>
              </a:lnSpc>
            </a:pPr>
            <a:endParaRPr lang="en-US" sz="2537">
              <a:solidFill>
                <a:srgbClr val="004AAD"/>
              </a:solidFill>
              <a:latin typeface="Canva Sans"/>
            </a:endParaRPr>
          </a:p>
        </p:txBody>
      </p:sp>
      <p:sp>
        <p:nvSpPr>
          <p:cNvPr id="9" name="TextBox 9"/>
          <p:cNvSpPr txBox="1"/>
          <p:nvPr/>
        </p:nvSpPr>
        <p:spPr>
          <a:xfrm>
            <a:off x="15796855" y="9191625"/>
            <a:ext cx="1462445" cy="580390"/>
          </a:xfrm>
          <a:prstGeom prst="rect">
            <a:avLst/>
          </a:prstGeom>
        </p:spPr>
        <p:txBody>
          <a:bodyPr lIns="0" tIns="0" rIns="0" bIns="0" rtlCol="0" anchor="t">
            <a:spAutoFit/>
          </a:bodyPr>
          <a:lstStyle/>
          <a:p>
            <a:pPr algn="ctr">
              <a:lnSpc>
                <a:spcPts val="4759"/>
              </a:lnSpc>
            </a:pPr>
            <a:r>
              <a:rPr lang="en-US" sz="3399" u="sng">
                <a:solidFill>
                  <a:srgbClr val="004AAD"/>
                </a:solidFill>
                <a:latin typeface="Canva Sans"/>
                <a:hlinkClick r:id="rId9" tooltip="https://www.researchgate.net/figure/Architecture-of-the-proposed-multi-path-convolutional-LSTM-for-change-detection_fig1_357747515"/>
              </a:rPr>
              <a:t>Source</a:t>
            </a:r>
          </a:p>
        </p:txBody>
      </p:sp>
      <p:sp>
        <p:nvSpPr>
          <p:cNvPr id="10" name="TextBox 10"/>
          <p:cNvSpPr txBox="1"/>
          <p:nvPr/>
        </p:nvSpPr>
        <p:spPr>
          <a:xfrm>
            <a:off x="9712673" y="2310246"/>
            <a:ext cx="8115300" cy="6656070"/>
          </a:xfrm>
          <a:prstGeom prst="rect">
            <a:avLst/>
          </a:prstGeom>
        </p:spPr>
        <p:txBody>
          <a:bodyPr lIns="0" tIns="0" rIns="0" bIns="0" rtlCol="0" anchor="t">
            <a:spAutoFit/>
          </a:bodyPr>
          <a:lstStyle/>
          <a:p>
            <a:pPr marL="582930" lvl="1" indent="-291465">
              <a:lnSpc>
                <a:spcPts val="3779"/>
              </a:lnSpc>
              <a:buAutoNum type="arabicPeriod"/>
            </a:pPr>
            <a:r>
              <a:rPr lang="en-US" sz="2700">
                <a:solidFill>
                  <a:srgbClr val="004AAD"/>
                </a:solidFill>
                <a:latin typeface="Canva Sans"/>
              </a:rPr>
              <a:t>ConvLSTM layers extract temporal features via two paths, each with three layers.</a:t>
            </a:r>
          </a:p>
          <a:p>
            <a:pPr marL="582930" lvl="1" indent="-291465">
              <a:lnSpc>
                <a:spcPts val="3779"/>
              </a:lnSpc>
              <a:buAutoNum type="arabicPeriod"/>
            </a:pPr>
            <a:r>
              <a:rPr lang="en-US" sz="2700">
                <a:solidFill>
                  <a:srgbClr val="004AAD"/>
                </a:solidFill>
                <a:latin typeface="Canva Sans"/>
              </a:rPr>
              <a:t>ECA block focuses on important image features.</a:t>
            </a:r>
          </a:p>
          <a:p>
            <a:pPr marL="582930" lvl="1" indent="-291465">
              <a:lnSpc>
                <a:spcPts val="3779"/>
              </a:lnSpc>
              <a:buAutoNum type="arabicPeriod"/>
            </a:pPr>
            <a:r>
              <a:rPr lang="en-US" sz="2700">
                <a:solidFill>
                  <a:srgbClr val="004AAD"/>
                </a:solidFill>
                <a:latin typeface="Canva Sans"/>
              </a:rPr>
              <a:t>Concat layer merges outputs from both paths.</a:t>
            </a:r>
          </a:p>
          <a:p>
            <a:pPr marL="582930" lvl="1" indent="-291465">
              <a:lnSpc>
                <a:spcPts val="3779"/>
              </a:lnSpc>
              <a:buAutoNum type="arabicPeriod"/>
            </a:pPr>
            <a:r>
              <a:rPr lang="en-US" sz="2700">
                <a:solidFill>
                  <a:srgbClr val="004AAD"/>
                </a:solidFill>
                <a:latin typeface="Canva Sans"/>
              </a:rPr>
              <a:t>Skip connect layer adds input image to output for long-term learning.</a:t>
            </a:r>
          </a:p>
          <a:p>
            <a:pPr marL="582930" lvl="1" indent="-291465">
              <a:lnSpc>
                <a:spcPts val="3779"/>
              </a:lnSpc>
              <a:buAutoNum type="arabicPeriod"/>
            </a:pPr>
            <a:r>
              <a:rPr lang="en-US" sz="2700">
                <a:solidFill>
                  <a:srgbClr val="004AAD"/>
                </a:solidFill>
                <a:latin typeface="Canva Sans"/>
              </a:rPr>
              <a:t>Weight share convolutional layer applies shared filter across all time steps.</a:t>
            </a:r>
          </a:p>
          <a:p>
            <a:pPr marL="582930" lvl="1" indent="-291465">
              <a:lnSpc>
                <a:spcPts val="3779"/>
              </a:lnSpc>
              <a:buAutoNum type="arabicPeriod"/>
            </a:pPr>
            <a:r>
              <a:rPr lang="en-US" sz="2700">
                <a:solidFill>
                  <a:srgbClr val="004AAD"/>
                </a:solidFill>
                <a:latin typeface="Canva Sans"/>
              </a:rPr>
              <a:t>Average pooling reduces dimensionality.</a:t>
            </a:r>
          </a:p>
          <a:p>
            <a:pPr marL="582930" lvl="1" indent="-291465">
              <a:lnSpc>
                <a:spcPts val="3779"/>
              </a:lnSpc>
              <a:buAutoNum type="arabicPeriod"/>
            </a:pPr>
            <a:r>
              <a:rPr lang="en-US" sz="2700">
                <a:solidFill>
                  <a:srgbClr val="004AAD"/>
                </a:solidFill>
                <a:latin typeface="Canva Sans"/>
              </a:rPr>
              <a:t>Final layer is binary classification for pixel change probability.</a:t>
            </a:r>
          </a:p>
          <a:p>
            <a:pPr>
              <a:lnSpc>
                <a:spcPts val="3779"/>
              </a:lnSpc>
            </a:pPr>
            <a:endParaRPr lang="en-US" sz="2700">
              <a:solidFill>
                <a:srgbClr val="004AAD"/>
              </a:solidFill>
              <a:latin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6929955" cy="2621142"/>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CONVOLUTIONAL LONG SHORT-TERM MEMORY NETWORKS (CONVLSTMS) FOR CHANGE DETECTION [5]</a:t>
            </a:r>
          </a:p>
        </p:txBody>
      </p:sp>
      <p:sp>
        <p:nvSpPr>
          <p:cNvPr id="5" name="TextBox 5"/>
          <p:cNvSpPr txBox="1"/>
          <p:nvPr/>
        </p:nvSpPr>
        <p:spPr>
          <a:xfrm>
            <a:off x="1028700" y="3975678"/>
            <a:ext cx="16929955" cy="4624890"/>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a:rPr>
              <a:t>Effective for Spatiotemporal Change Detection</a:t>
            </a:r>
          </a:p>
          <a:p>
            <a:pPr marL="737664" lvl="1" indent="-368832">
              <a:lnSpc>
                <a:spcPts val="5466"/>
              </a:lnSpc>
              <a:buFont typeface="Arial"/>
              <a:buChar char="•"/>
            </a:pPr>
            <a:r>
              <a:rPr lang="en-US" sz="3416">
                <a:solidFill>
                  <a:srgbClr val="2E2E2E"/>
                </a:solidFill>
                <a:latin typeface="Montserrat Classic"/>
              </a:rPr>
              <a:t>ConvLSTMs are particularly effective for spatiotemporal change detection tasks, where changes occur over both space and time.</a:t>
            </a:r>
          </a:p>
          <a:p>
            <a:pPr marL="737664" lvl="1" indent="-368832">
              <a:lnSpc>
                <a:spcPts val="5466"/>
              </a:lnSpc>
              <a:buFont typeface="Arial"/>
              <a:buChar char="•"/>
            </a:pPr>
            <a:r>
              <a:rPr lang="en-US" sz="3416">
                <a:solidFill>
                  <a:srgbClr val="2E2E2E"/>
                </a:solidFill>
                <a:latin typeface="Montserrat Classic"/>
              </a:rPr>
              <a:t>They can analyze multi-temporal satellite images and detect changes in land cover, urban areas, and environmental features while considering their temporal evolution.</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51821" y="903128"/>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ADVANTAGES OF DEEP LEARNING FOR CD</a:t>
            </a:r>
          </a:p>
        </p:txBody>
      </p:sp>
      <p:sp>
        <p:nvSpPr>
          <p:cNvPr id="5" name="TextBox 5"/>
          <p:cNvSpPr txBox="1"/>
          <p:nvPr/>
        </p:nvSpPr>
        <p:spPr>
          <a:xfrm>
            <a:off x="755901" y="2959586"/>
            <a:ext cx="16929955" cy="6006686"/>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a:rPr>
              <a:t>Automatic Feature Learning:</a:t>
            </a:r>
          </a:p>
          <a:p>
            <a:pPr marL="737664" lvl="1" indent="-368832">
              <a:lnSpc>
                <a:spcPts val="5466"/>
              </a:lnSpc>
              <a:buFont typeface="Arial"/>
              <a:buChar char="•"/>
            </a:pPr>
            <a:r>
              <a:rPr lang="en-US" sz="3416">
                <a:solidFill>
                  <a:srgbClr val="2E2E2E"/>
                </a:solidFill>
                <a:latin typeface="Montserrat Classic"/>
              </a:rPr>
              <a:t>Deep learning models automatically learn relevant features from raw remote sensing data, eliminating the need for manual feature engineering.</a:t>
            </a:r>
          </a:p>
          <a:p>
            <a:pPr marL="737664" lvl="1" indent="-368832">
              <a:lnSpc>
                <a:spcPts val="5466"/>
              </a:lnSpc>
              <a:buFont typeface="Arial"/>
              <a:buChar char="•"/>
            </a:pPr>
            <a:r>
              <a:rPr lang="en-US" sz="3416">
                <a:solidFill>
                  <a:srgbClr val="2E2E2E"/>
                </a:solidFill>
                <a:latin typeface="Montserrat Classic"/>
              </a:rPr>
              <a:t>Integration of Multispectral and Hyperspectral Imagery:</a:t>
            </a:r>
          </a:p>
          <a:p>
            <a:pPr marL="737664" lvl="1" indent="-368832">
              <a:lnSpc>
                <a:spcPts val="5466"/>
              </a:lnSpc>
              <a:buFont typeface="Arial"/>
              <a:buChar char="•"/>
            </a:pPr>
            <a:r>
              <a:rPr lang="en-US" sz="3416">
                <a:solidFill>
                  <a:srgbClr val="2E2E2E"/>
                </a:solidFill>
                <a:latin typeface="Montserrat Classic"/>
              </a:rPr>
              <a:t>Deep learning can effectively integrate information from multiple spectral bands, improving change detection accuracy and robustness.</a:t>
            </a:r>
          </a:p>
          <a:p>
            <a:pPr marL="737664" lvl="1" indent="-368832">
              <a:lnSpc>
                <a:spcPts val="5466"/>
              </a:lnSpc>
              <a:buFont typeface="Arial"/>
              <a:buChar char="•"/>
            </a:pPr>
            <a:r>
              <a:rPr lang="en-US" sz="3416">
                <a:solidFill>
                  <a:srgbClr val="2E2E2E"/>
                </a:solidFill>
                <a:latin typeface="Montserrat Classic"/>
              </a:rPr>
              <a:t>Transfer Learning:</a:t>
            </a:r>
          </a:p>
          <a:p>
            <a:pPr>
              <a:lnSpc>
                <a:spcPts val="5466"/>
              </a:lnSpc>
            </a:pPr>
            <a:endParaRPr lang="en-US" sz="3416">
              <a:solidFill>
                <a:srgbClr val="2E2E2E"/>
              </a:solidFill>
              <a:latin typeface="Montserrat Classic"/>
            </a:endParaRP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903128"/>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ADVANTAGES OF DEEP LEARNING FOR CD</a:t>
            </a:r>
          </a:p>
        </p:txBody>
      </p:sp>
      <p:sp>
        <p:nvSpPr>
          <p:cNvPr id="5" name="TextBox 5"/>
          <p:cNvSpPr txBox="1"/>
          <p:nvPr/>
        </p:nvSpPr>
        <p:spPr>
          <a:xfrm>
            <a:off x="679022" y="3081389"/>
            <a:ext cx="16929955" cy="5315788"/>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a:rPr>
              <a:t>Transfer learning techniques allow pretrained deep learning models to be fine-tuned for specific change detection tasks, even with limited labeled data.</a:t>
            </a:r>
          </a:p>
          <a:p>
            <a:pPr marL="737664" lvl="1" indent="-368832">
              <a:lnSpc>
                <a:spcPts val="5466"/>
              </a:lnSpc>
              <a:buFont typeface="Arial"/>
              <a:buChar char="•"/>
            </a:pPr>
            <a:r>
              <a:rPr lang="en-US" sz="3416">
                <a:solidFill>
                  <a:srgbClr val="2E2E2E"/>
                </a:solidFill>
                <a:latin typeface="Montserrat Classic"/>
              </a:rPr>
              <a:t>Improved Accuracy and Robustness.</a:t>
            </a:r>
          </a:p>
          <a:p>
            <a:pPr marL="737664" lvl="1" indent="-368832">
              <a:lnSpc>
                <a:spcPts val="5466"/>
              </a:lnSpc>
              <a:buFont typeface="Arial"/>
              <a:buChar char="•"/>
            </a:pPr>
            <a:r>
              <a:rPr lang="en-US" sz="3416">
                <a:solidFill>
                  <a:srgbClr val="2E2E2E"/>
                </a:solidFill>
                <a:latin typeface="Montserrat Classic"/>
              </a:rPr>
              <a:t>Deep learning methods typically achieve higher accuracy and robustness compared to traditional change detection methods, especially in complex and dynamic environments.</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300355" y="655633"/>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ADVANTAGES OF DEEP LEARNING FOR CD</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453" y="2922413"/>
            <a:ext cx="14993093" cy="6611041"/>
          </a:xfrm>
          <a:custGeom>
            <a:avLst/>
            <a:gdLst/>
            <a:ahLst/>
            <a:cxnLst/>
            <a:rect l="l" t="t" r="r" b="b"/>
            <a:pathLst>
              <a:path w="14993093" h="6611041">
                <a:moveTo>
                  <a:pt x="0" y="0"/>
                </a:moveTo>
                <a:lnTo>
                  <a:pt x="14993094" y="0"/>
                </a:lnTo>
                <a:lnTo>
                  <a:pt x="14993094" y="6611041"/>
                </a:lnTo>
                <a:lnTo>
                  <a:pt x="0" y="6611041"/>
                </a:lnTo>
                <a:lnTo>
                  <a:pt x="0" y="0"/>
                </a:lnTo>
                <a:close/>
              </a:path>
            </a:pathLst>
          </a:custGeom>
          <a:blipFill>
            <a:blip r:embed="rId8"/>
            <a:stretch>
              <a:fillRect/>
            </a:stretch>
          </a:blipFill>
        </p:spPr>
      </p:sp>
      <p:sp>
        <p:nvSpPr>
          <p:cNvPr id="7" name="TextBox 7"/>
          <p:cNvSpPr txBox="1"/>
          <p:nvPr/>
        </p:nvSpPr>
        <p:spPr>
          <a:xfrm>
            <a:off x="16222268" y="9323790"/>
            <a:ext cx="1462445" cy="580390"/>
          </a:xfrm>
          <a:prstGeom prst="rect">
            <a:avLst/>
          </a:prstGeom>
        </p:spPr>
        <p:txBody>
          <a:bodyPr lIns="0" tIns="0" rIns="0" bIns="0" rtlCol="0" anchor="t">
            <a:spAutoFit/>
          </a:bodyPr>
          <a:lstStyle/>
          <a:p>
            <a:pPr algn="ctr">
              <a:lnSpc>
                <a:spcPts val="4759"/>
              </a:lnSpc>
            </a:pPr>
            <a:r>
              <a:rPr lang="en-US" sz="3399" u="sng">
                <a:solidFill>
                  <a:srgbClr val="004AAD"/>
                </a:solidFill>
                <a:latin typeface="Canva Sans"/>
                <a:hlinkClick r:id="rId9" tooltip="https://raw.githubusercontent.com/lazharkhelifi/deeplearning_changedetection_remotesensing_review/master/images/fig-1.png"/>
              </a:rPr>
              <a:t>Source</a:t>
            </a:r>
          </a:p>
        </p:txBody>
      </p:sp>
      <p:sp>
        <p:nvSpPr>
          <p:cNvPr id="8" name="TextBox 8"/>
          <p:cNvSpPr txBox="1"/>
          <p:nvPr/>
        </p:nvSpPr>
        <p:spPr>
          <a:xfrm>
            <a:off x="3819251" y="9466779"/>
            <a:ext cx="10803256" cy="580390"/>
          </a:xfrm>
          <a:prstGeom prst="rect">
            <a:avLst/>
          </a:prstGeom>
        </p:spPr>
        <p:txBody>
          <a:bodyPr lIns="0" tIns="0" rIns="0" bIns="0" rtlCol="0" anchor="t">
            <a:spAutoFit/>
          </a:bodyPr>
          <a:lstStyle/>
          <a:p>
            <a:pPr algn="ctr">
              <a:lnSpc>
                <a:spcPts val="4759"/>
              </a:lnSpc>
            </a:pPr>
            <a:r>
              <a:rPr lang="en-US" sz="3399">
                <a:solidFill>
                  <a:srgbClr val="004AAD"/>
                </a:solidFill>
                <a:latin typeface="Canva Sans"/>
              </a:rPr>
              <a:t>Deeplearning &amp; Change Detection in Remotesensing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943" y="650481"/>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APPLICATIONS OF DEEP LEARNING IN CD</a:t>
            </a:r>
          </a:p>
        </p:txBody>
      </p:sp>
      <p:sp>
        <p:nvSpPr>
          <p:cNvPr id="5" name="TextBox 5"/>
          <p:cNvSpPr txBox="1"/>
          <p:nvPr/>
        </p:nvSpPr>
        <p:spPr>
          <a:xfrm>
            <a:off x="679022" y="2833370"/>
            <a:ext cx="16929955" cy="5434330"/>
          </a:xfrm>
          <a:prstGeom prst="rect">
            <a:avLst/>
          </a:prstGeom>
        </p:spPr>
        <p:txBody>
          <a:bodyPr lIns="0" tIns="0" rIns="0" bIns="0" rtlCol="0" anchor="t">
            <a:spAutoFit/>
          </a:bodyPr>
          <a:lstStyle/>
          <a:p>
            <a:pPr marL="604521" lvl="1" indent="-302261">
              <a:lnSpc>
                <a:spcPts val="3920"/>
              </a:lnSpc>
              <a:buFont typeface="Arial"/>
              <a:buChar char="•"/>
            </a:pPr>
            <a:r>
              <a:rPr lang="en-US" sz="2800">
                <a:solidFill>
                  <a:srgbClr val="2E2E2E"/>
                </a:solidFill>
                <a:latin typeface="Montserrat Classic"/>
              </a:rPr>
              <a:t>Deep learning techniques, like convolutional neural networks (CNNs), are good at automatically detecting urban expansion from satellite images.</a:t>
            </a:r>
          </a:p>
          <a:p>
            <a:pPr marL="604521" lvl="1" indent="-302261">
              <a:lnSpc>
                <a:spcPts val="3920"/>
              </a:lnSpc>
              <a:buFont typeface="Arial"/>
              <a:buChar char="•"/>
            </a:pPr>
            <a:r>
              <a:rPr lang="en-US" sz="2800">
                <a:solidFill>
                  <a:srgbClr val="2E2E2E"/>
                </a:solidFill>
                <a:latin typeface="Montserrat Classic"/>
              </a:rPr>
              <a:t>These algorithms compare satellite images taken at different times to identify areas where new buildings, roads, and other infrastructure have been built, indicating urban growth and change.</a:t>
            </a:r>
          </a:p>
          <a:p>
            <a:pPr marL="604521" lvl="1" indent="-302261">
              <a:lnSpc>
                <a:spcPts val="3920"/>
              </a:lnSpc>
              <a:buFont typeface="Arial"/>
              <a:buChar char="•"/>
            </a:pPr>
            <a:r>
              <a:rPr lang="en-US" sz="2800">
                <a:solidFill>
                  <a:srgbClr val="2E2E2E"/>
                </a:solidFill>
                <a:latin typeface="Montserrat Classic"/>
              </a:rPr>
              <a:t>By analyzing the spatial and temporal patterns in the images, deep learning models can detect these urban changes and transformations.</a:t>
            </a:r>
          </a:p>
          <a:p>
            <a:pPr marL="604521" lvl="1" indent="-302261">
              <a:lnSpc>
                <a:spcPts val="3920"/>
              </a:lnSpc>
              <a:buFont typeface="Arial"/>
              <a:buChar char="•"/>
            </a:pPr>
            <a:r>
              <a:rPr lang="en-US" sz="2800">
                <a:solidFill>
                  <a:srgbClr val="2E2E2E"/>
                </a:solidFill>
                <a:latin typeface="Montserrat Classic"/>
              </a:rPr>
              <a:t>Using deep learning for urban change detection provides a powerful tool to monitor and manage urban growth. This information can be very useful for urban planning, building new infrastructure, and allocating resources.</a:t>
            </a:r>
          </a:p>
          <a:p>
            <a:pPr>
              <a:lnSpc>
                <a:spcPts val="3920"/>
              </a:lnSpc>
            </a:pPr>
            <a:endParaRPr lang="en-US" sz="2800">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943" y="133350"/>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APPLICATIONS OF DEEP LEARNING IN CD</a:t>
            </a:r>
          </a:p>
        </p:txBody>
      </p:sp>
      <p:sp>
        <p:nvSpPr>
          <p:cNvPr id="5" name="TextBox 5"/>
          <p:cNvSpPr txBox="1"/>
          <p:nvPr/>
        </p:nvSpPr>
        <p:spPr>
          <a:xfrm>
            <a:off x="874943" y="2105475"/>
            <a:ext cx="7641796" cy="7569604"/>
          </a:xfrm>
          <a:prstGeom prst="rect">
            <a:avLst/>
          </a:prstGeom>
        </p:spPr>
        <p:txBody>
          <a:bodyPr lIns="0" tIns="0" rIns="0" bIns="0" rtlCol="0" anchor="t">
            <a:spAutoFit/>
          </a:bodyPr>
          <a:lstStyle/>
          <a:p>
            <a:pPr>
              <a:lnSpc>
                <a:spcPts val="3866"/>
              </a:lnSpc>
            </a:pPr>
            <a:r>
              <a:rPr lang="en-US" sz="2416">
                <a:solidFill>
                  <a:srgbClr val="2E2E2E"/>
                </a:solidFill>
                <a:latin typeface="Montserrat Classic Bold"/>
              </a:rPr>
              <a:t> Environmental Monitoring:</a:t>
            </a:r>
          </a:p>
          <a:p>
            <a:pPr marL="521769" lvl="1" indent="-260885">
              <a:lnSpc>
                <a:spcPts val="3866"/>
              </a:lnSpc>
              <a:buFont typeface="Arial"/>
              <a:buChar char="•"/>
            </a:pPr>
            <a:r>
              <a:rPr lang="en-US" sz="2416">
                <a:solidFill>
                  <a:srgbClr val="2E2E2E"/>
                </a:solidFill>
                <a:latin typeface="Montserrat Classic"/>
              </a:rPr>
              <a:t>Environmental monitoring involves tracking changes in natural ecosystems, land cover, and habitat conditions. Deep learning techniques offer powerful tools for automatically detecting and analyzing environmental changes from satellite imagery:</a:t>
            </a:r>
          </a:p>
          <a:p>
            <a:pPr marL="521769" lvl="1" indent="-260885">
              <a:lnSpc>
                <a:spcPts val="3866"/>
              </a:lnSpc>
              <a:buFont typeface="Arial"/>
              <a:buChar char="•"/>
            </a:pPr>
            <a:r>
              <a:rPr lang="en-US" sz="2416">
                <a:solidFill>
                  <a:srgbClr val="2E2E2E"/>
                </a:solidFill>
                <a:latin typeface="Montserrat Classic Bold"/>
              </a:rPr>
              <a:t>Deforestation Monitoring</a:t>
            </a:r>
            <a:r>
              <a:rPr lang="en-US" sz="2416">
                <a:solidFill>
                  <a:srgbClr val="2E2E2E"/>
                </a:solidFill>
                <a:latin typeface="Montserrat Classic"/>
              </a:rPr>
              <a:t>: Deep learning algorithms can analyze satellite images to detect areas of deforestation, forest degradation, and forest fragmentation. By monitoring changes in forest cover and structure, these algorithms support conservation efforts and sustainable forest management practices.</a:t>
            </a:r>
          </a:p>
          <a:p>
            <a:pPr>
              <a:lnSpc>
                <a:spcPts val="2307"/>
              </a:lnSpc>
            </a:pPr>
            <a:endParaRPr lang="en-US" sz="2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9144000" y="2835045"/>
            <a:ext cx="8904118" cy="6006328"/>
          </a:xfrm>
          <a:custGeom>
            <a:avLst/>
            <a:gdLst/>
            <a:ahLst/>
            <a:cxnLst/>
            <a:rect l="l" t="t" r="r" b="b"/>
            <a:pathLst>
              <a:path w="8904118" h="6006328">
                <a:moveTo>
                  <a:pt x="0" y="0"/>
                </a:moveTo>
                <a:lnTo>
                  <a:pt x="8904118" y="0"/>
                </a:lnTo>
                <a:lnTo>
                  <a:pt x="8904118" y="6006328"/>
                </a:lnTo>
                <a:lnTo>
                  <a:pt x="0" y="6006328"/>
                </a:lnTo>
                <a:lnTo>
                  <a:pt x="0" y="0"/>
                </a:lnTo>
                <a:close/>
              </a:path>
            </a:pathLst>
          </a:custGeom>
          <a:blipFill>
            <a:blip r:embed="rId8"/>
            <a:stretch>
              <a:fillRect/>
            </a:stretch>
          </a:blipFill>
        </p:spPr>
      </p:sp>
      <p:sp>
        <p:nvSpPr>
          <p:cNvPr id="8" name="TextBox 8"/>
          <p:cNvSpPr txBox="1"/>
          <p:nvPr/>
        </p:nvSpPr>
        <p:spPr>
          <a:xfrm>
            <a:off x="16036737" y="9351546"/>
            <a:ext cx="1462445" cy="580390"/>
          </a:xfrm>
          <a:prstGeom prst="rect">
            <a:avLst/>
          </a:prstGeom>
        </p:spPr>
        <p:txBody>
          <a:bodyPr lIns="0" tIns="0" rIns="0" bIns="0" rtlCol="0" anchor="t">
            <a:spAutoFit/>
          </a:bodyPr>
          <a:lstStyle/>
          <a:p>
            <a:pPr algn="ctr">
              <a:lnSpc>
                <a:spcPts val="4759"/>
              </a:lnSpc>
            </a:pPr>
            <a:r>
              <a:rPr lang="en-US" sz="3399" u="sng">
                <a:solidFill>
                  <a:srgbClr val="000000"/>
                </a:solidFill>
                <a:latin typeface="Canva Sans"/>
                <a:hlinkClick r:id="rId9" tooltip="https://ars.els-cdn.com/content/image/1-s2.0-S0960982219310322-gr1.jpg"/>
              </a:rPr>
              <a:t>Source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943" y="215193"/>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APPLICATIONS OF DEEP LEARNING IN CD</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7440498" y="2301410"/>
            <a:ext cx="10847502" cy="7759527"/>
          </a:xfrm>
          <a:custGeom>
            <a:avLst/>
            <a:gdLst/>
            <a:ahLst/>
            <a:cxnLst/>
            <a:rect l="l" t="t" r="r" b="b"/>
            <a:pathLst>
              <a:path w="10847502" h="7759527">
                <a:moveTo>
                  <a:pt x="0" y="0"/>
                </a:moveTo>
                <a:lnTo>
                  <a:pt x="10847502" y="0"/>
                </a:lnTo>
                <a:lnTo>
                  <a:pt x="10847502" y="7759527"/>
                </a:lnTo>
                <a:lnTo>
                  <a:pt x="0" y="7759527"/>
                </a:lnTo>
                <a:lnTo>
                  <a:pt x="0" y="0"/>
                </a:lnTo>
                <a:close/>
              </a:path>
            </a:pathLst>
          </a:custGeom>
          <a:blipFill>
            <a:blip r:embed="rId8"/>
            <a:stretch>
              <a:fillRect/>
            </a:stretch>
          </a:blipFill>
        </p:spPr>
      </p:sp>
      <p:sp>
        <p:nvSpPr>
          <p:cNvPr id="7" name="TextBox 7"/>
          <p:cNvSpPr txBox="1"/>
          <p:nvPr/>
        </p:nvSpPr>
        <p:spPr>
          <a:xfrm>
            <a:off x="649287" y="2225210"/>
            <a:ext cx="6588378" cy="8437013"/>
          </a:xfrm>
          <a:prstGeom prst="rect">
            <a:avLst/>
          </a:prstGeom>
        </p:spPr>
        <p:txBody>
          <a:bodyPr lIns="0" tIns="0" rIns="0" bIns="0" rtlCol="0" anchor="t">
            <a:spAutoFit/>
          </a:bodyPr>
          <a:lstStyle/>
          <a:p>
            <a:pPr>
              <a:lnSpc>
                <a:spcPts val="3386"/>
              </a:lnSpc>
            </a:pPr>
            <a:r>
              <a:rPr lang="en-US" sz="2116">
                <a:solidFill>
                  <a:srgbClr val="2E2E2E"/>
                </a:solidFill>
                <a:latin typeface="Montserrat Classic Bold"/>
              </a:rPr>
              <a:t>Disaster Response:</a:t>
            </a:r>
          </a:p>
          <a:p>
            <a:pPr marL="457001" lvl="1" indent="-228500">
              <a:lnSpc>
                <a:spcPts val="3386"/>
              </a:lnSpc>
              <a:buFont typeface="Arial"/>
              <a:buChar char="•"/>
            </a:pPr>
            <a:r>
              <a:rPr lang="en-US" sz="2116">
                <a:solidFill>
                  <a:srgbClr val="2E2E2E"/>
                </a:solidFill>
                <a:latin typeface="Montserrat Classic"/>
              </a:rPr>
              <a:t>During natural disasters such as floods, earthquakes, and wildfires, rapid and accurate mapping of the affected areas is crucial for effective disaster response and recovery efforts. Deep learning models offer advanced capabilities for analyzing satellite imagery and mapping the extent of disaster-affected areas:</a:t>
            </a:r>
          </a:p>
          <a:p>
            <a:pPr marL="457001" lvl="1" indent="-228500">
              <a:lnSpc>
                <a:spcPts val="3386"/>
              </a:lnSpc>
              <a:buFont typeface="Arial"/>
              <a:buChar char="•"/>
            </a:pPr>
            <a:r>
              <a:rPr lang="en-US" sz="2116">
                <a:solidFill>
                  <a:srgbClr val="2E2E2E"/>
                </a:solidFill>
                <a:latin typeface="Montserrat Classic Bold"/>
              </a:rPr>
              <a:t>Flood Mapping:</a:t>
            </a:r>
            <a:r>
              <a:rPr lang="en-US" sz="2116">
                <a:solidFill>
                  <a:srgbClr val="2E2E2E"/>
                </a:solidFill>
                <a:latin typeface="Montserrat Classic"/>
              </a:rPr>
              <a:t> Deep learning algorithms can analyze satellite images to detect flooded areas, assess the extent of flooding, and identify vulnerable populations and infrastructure. By providing real-time information on flood extents, these algorithms support emergency response efforts, evacuation planning, and flood risk management.</a:t>
            </a:r>
          </a:p>
          <a:p>
            <a:pPr>
              <a:lnSpc>
                <a:spcPts val="3706"/>
              </a:lnSpc>
            </a:pPr>
            <a:endParaRPr lang="en-US" sz="2116">
              <a:solidFill>
                <a:srgbClr val="2E2E2E"/>
              </a:solidFill>
              <a:latin typeface="Montserrat Classic"/>
            </a:endParaRPr>
          </a:p>
          <a:p>
            <a:pPr>
              <a:lnSpc>
                <a:spcPts val="2147"/>
              </a:lnSpc>
            </a:pPr>
            <a:endParaRPr lang="en-US" sz="2116">
              <a:solidFill>
                <a:srgbClr val="2E2E2E"/>
              </a:solidFill>
              <a:latin typeface="Montserrat Classic"/>
            </a:endParaRPr>
          </a:p>
        </p:txBody>
      </p:sp>
      <p:sp>
        <p:nvSpPr>
          <p:cNvPr id="8" name="TextBox 8"/>
          <p:cNvSpPr txBox="1"/>
          <p:nvPr/>
        </p:nvSpPr>
        <p:spPr>
          <a:xfrm>
            <a:off x="16302228" y="9191625"/>
            <a:ext cx="1462445" cy="580390"/>
          </a:xfrm>
          <a:prstGeom prst="rect">
            <a:avLst/>
          </a:prstGeom>
        </p:spPr>
        <p:txBody>
          <a:bodyPr lIns="0" tIns="0" rIns="0" bIns="0" rtlCol="0" anchor="t">
            <a:spAutoFit/>
          </a:bodyPr>
          <a:lstStyle/>
          <a:p>
            <a:pPr algn="ctr">
              <a:lnSpc>
                <a:spcPts val="4759"/>
              </a:lnSpc>
            </a:pPr>
            <a:r>
              <a:rPr lang="en-US" sz="3399" u="sng">
                <a:solidFill>
                  <a:srgbClr val="000000"/>
                </a:solidFill>
                <a:latin typeface="Canva Sans"/>
                <a:hlinkClick r:id="rId9" tooltip="https://media.springernature.com/lw685/springer-static/image/art%3A10.1007%2Fs12145-023-01205-2/MediaObjects/12145_2023_1205_Fig6_HTML.png"/>
              </a:rPr>
              <a:t>Source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55901" y="701435"/>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APPLICATIONS OF DEEP LEARNING IN CD</a:t>
            </a:r>
          </a:p>
        </p:txBody>
      </p:sp>
      <p:sp>
        <p:nvSpPr>
          <p:cNvPr id="5" name="TextBox 5"/>
          <p:cNvSpPr txBox="1"/>
          <p:nvPr/>
        </p:nvSpPr>
        <p:spPr>
          <a:xfrm>
            <a:off x="755901" y="2630299"/>
            <a:ext cx="11405560" cy="6304685"/>
          </a:xfrm>
          <a:prstGeom prst="rect">
            <a:avLst/>
          </a:prstGeom>
        </p:spPr>
        <p:txBody>
          <a:bodyPr lIns="0" tIns="0" rIns="0" bIns="0" rtlCol="0" anchor="t">
            <a:spAutoFit/>
          </a:bodyPr>
          <a:lstStyle/>
          <a:p>
            <a:pPr>
              <a:lnSpc>
                <a:spcPts val="5146"/>
              </a:lnSpc>
            </a:pPr>
            <a:r>
              <a:rPr lang="en-US" sz="3216">
                <a:solidFill>
                  <a:srgbClr val="2E2E2E"/>
                </a:solidFill>
                <a:latin typeface="Montserrat Classic Bold"/>
              </a:rPr>
              <a:t>Agricultural Monitoring:</a:t>
            </a:r>
          </a:p>
          <a:p>
            <a:pPr marL="694485" lvl="1" indent="-347242">
              <a:lnSpc>
                <a:spcPts val="5146"/>
              </a:lnSpc>
              <a:buFont typeface="Arial"/>
              <a:buChar char="•"/>
            </a:pPr>
            <a:r>
              <a:rPr lang="en-US" sz="3216">
                <a:solidFill>
                  <a:srgbClr val="2E2E2E"/>
                </a:solidFill>
                <a:latin typeface="Montserrat Classic Bold"/>
              </a:rPr>
              <a:t>Agricultural monitoring</a:t>
            </a:r>
            <a:r>
              <a:rPr lang="en-US" sz="3216">
                <a:solidFill>
                  <a:srgbClr val="2E2E2E"/>
                </a:solidFill>
                <a:latin typeface="Montserrat Classic"/>
              </a:rPr>
              <a:t> involves tracking crop health, land use patterns, and agricultural productivity to support sustainable food production and resource management practices. Deep learning techniques offer advanced capabilities for analyzing satellite imagery and monitoring agricultural systems:</a:t>
            </a:r>
          </a:p>
          <a:p>
            <a:pPr>
              <a:lnSpc>
                <a:spcPts val="5146"/>
              </a:lnSpc>
            </a:pPr>
            <a:endParaRPr lang="en-US" sz="3216">
              <a:solidFill>
                <a:srgbClr val="2E2E2E"/>
              </a:solidFill>
              <a:latin typeface="Montserrat Classic"/>
            </a:endParaRPr>
          </a:p>
          <a:p>
            <a:pPr>
              <a:lnSpc>
                <a:spcPts val="3907"/>
              </a:lnSpc>
            </a:pPr>
            <a:endParaRPr lang="en-US" sz="32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2429968" y="2971779"/>
            <a:ext cx="5452797" cy="5401476"/>
          </a:xfrm>
          <a:custGeom>
            <a:avLst/>
            <a:gdLst/>
            <a:ahLst/>
            <a:cxnLst/>
            <a:rect l="l" t="t" r="r" b="b"/>
            <a:pathLst>
              <a:path w="5452797" h="5401476">
                <a:moveTo>
                  <a:pt x="0" y="0"/>
                </a:moveTo>
                <a:lnTo>
                  <a:pt x="5452797" y="0"/>
                </a:lnTo>
                <a:lnTo>
                  <a:pt x="5452797" y="5401477"/>
                </a:lnTo>
                <a:lnTo>
                  <a:pt x="0" y="5401477"/>
                </a:lnTo>
                <a:lnTo>
                  <a:pt x="0" y="0"/>
                </a:lnTo>
                <a:close/>
              </a:path>
            </a:pathLst>
          </a:custGeom>
          <a:blipFill>
            <a:blip r:embed="rId8"/>
            <a:stretch>
              <a:fillRect/>
            </a:stretch>
          </a:blipFill>
        </p:spPr>
      </p:sp>
      <p:sp>
        <p:nvSpPr>
          <p:cNvPr id="8" name="TextBox 8"/>
          <p:cNvSpPr txBox="1"/>
          <p:nvPr/>
        </p:nvSpPr>
        <p:spPr>
          <a:xfrm>
            <a:off x="14716672" y="8791222"/>
            <a:ext cx="1637228" cy="409575"/>
          </a:xfrm>
          <a:prstGeom prst="rect">
            <a:avLst/>
          </a:prstGeom>
        </p:spPr>
        <p:txBody>
          <a:bodyPr lIns="0" tIns="0" rIns="0" bIns="0" rtlCol="0" anchor="t">
            <a:spAutoFit/>
          </a:bodyPr>
          <a:lstStyle/>
          <a:p>
            <a:pPr algn="ctr">
              <a:lnSpc>
                <a:spcPts val="3000"/>
              </a:lnSpc>
              <a:spcBef>
                <a:spcPct val="0"/>
              </a:spcBef>
            </a:pPr>
            <a:r>
              <a:rPr lang="en-US" sz="3000" u="sng">
                <a:solidFill>
                  <a:srgbClr val="000000"/>
                </a:solidFill>
                <a:latin typeface="Montserrat Classic Bold"/>
                <a:hlinkClick r:id="rId9" tooltip="https://www.researchgate.net/publication/368800206/figure/fig2/AS:11431281122425060@1677330612854/Deep-learning-applications-in-agriculture-18.png"/>
              </a:rPr>
              <a:t>SOURCE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840308" y="2754681"/>
            <a:ext cx="2244273" cy="1011772"/>
          </a:xfrm>
          <a:custGeom>
            <a:avLst/>
            <a:gdLst/>
            <a:ahLst/>
            <a:cxnLst/>
            <a:rect l="l" t="t" r="r" b="b"/>
            <a:pathLst>
              <a:path w="2244273" h="1011772">
                <a:moveTo>
                  <a:pt x="2244273" y="0"/>
                </a:moveTo>
                <a:lnTo>
                  <a:pt x="0" y="0"/>
                </a:lnTo>
                <a:lnTo>
                  <a:pt x="0" y="1011773"/>
                </a:lnTo>
                <a:lnTo>
                  <a:pt x="2244273" y="1011773"/>
                </a:lnTo>
                <a:lnTo>
                  <a:pt x="22442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989164" y="3033872"/>
            <a:ext cx="1946561"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Significance</a:t>
            </a:r>
          </a:p>
        </p:txBody>
      </p:sp>
      <p:sp>
        <p:nvSpPr>
          <p:cNvPr id="5" name="TextBox 5"/>
          <p:cNvSpPr txBox="1"/>
          <p:nvPr/>
        </p:nvSpPr>
        <p:spPr>
          <a:xfrm>
            <a:off x="11670421" y="2668956"/>
            <a:ext cx="4906787" cy="118427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Remote sensing technology plays a crucial role in monitoring Earth's surface changes.</a:t>
            </a:r>
          </a:p>
        </p:txBody>
      </p:sp>
      <p:sp>
        <p:nvSpPr>
          <p:cNvPr id="6" name="TextBox 6"/>
          <p:cNvSpPr txBox="1"/>
          <p:nvPr/>
        </p:nvSpPr>
        <p:spPr>
          <a:xfrm>
            <a:off x="11670421" y="4796362"/>
            <a:ext cx="4906787" cy="118427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Change detection (CD) methods analyze remote sensing images to identify alterations.</a:t>
            </a:r>
          </a:p>
        </p:txBody>
      </p:sp>
      <p:sp>
        <p:nvSpPr>
          <p:cNvPr id="7" name="TextBox 7"/>
          <p:cNvSpPr txBox="1"/>
          <p:nvPr/>
        </p:nvSpPr>
        <p:spPr>
          <a:xfrm>
            <a:off x="11670421" y="6923611"/>
            <a:ext cx="4906787" cy="118427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Information derived from CD methods is vital for land-use planning, disaster management, and urban expansion.</a:t>
            </a:r>
          </a:p>
        </p:txBody>
      </p:sp>
      <p:sp>
        <p:nvSpPr>
          <p:cNvPr id="8" name="TextBox 8"/>
          <p:cNvSpPr txBox="1"/>
          <p:nvPr/>
        </p:nvSpPr>
        <p:spPr>
          <a:xfrm>
            <a:off x="1028700" y="1190625"/>
            <a:ext cx="9309379"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INTRODUCTION</a:t>
            </a:r>
          </a:p>
        </p:txBody>
      </p:sp>
      <p:sp>
        <p:nvSpPr>
          <p:cNvPr id="9" name="TextBox 9"/>
          <p:cNvSpPr txBox="1"/>
          <p:nvPr/>
        </p:nvSpPr>
        <p:spPr>
          <a:xfrm>
            <a:off x="1028700" y="3004764"/>
            <a:ext cx="6543675" cy="6026150"/>
          </a:xfrm>
          <a:prstGeom prst="rect">
            <a:avLst/>
          </a:prstGeom>
        </p:spPr>
        <p:txBody>
          <a:bodyPr lIns="0" tIns="0" rIns="0" bIns="0" rtlCol="0" anchor="t">
            <a:spAutoFit/>
          </a:bodyPr>
          <a:lstStyle/>
          <a:p>
            <a:pPr marL="539749" lvl="1" indent="-269875">
              <a:lnSpc>
                <a:spcPts val="3999"/>
              </a:lnSpc>
              <a:buFont typeface="Arial"/>
              <a:buChar char="•"/>
            </a:pPr>
            <a:r>
              <a:rPr lang="en-US" sz="2499">
                <a:solidFill>
                  <a:srgbClr val="2E2E2E"/>
                </a:solidFill>
                <a:latin typeface="Montserrat Classic"/>
              </a:rPr>
              <a:t> Change detection (CD) methods analyze remote sensing imagery to detect landscape changes.</a:t>
            </a:r>
          </a:p>
          <a:p>
            <a:pPr marL="539749" lvl="1" indent="-269875">
              <a:lnSpc>
                <a:spcPts val="3999"/>
              </a:lnSpc>
              <a:buFont typeface="Arial"/>
              <a:buChar char="•"/>
            </a:pPr>
            <a:r>
              <a:rPr lang="en-US" sz="2499">
                <a:solidFill>
                  <a:srgbClr val="2E2E2E"/>
                </a:solidFill>
                <a:latin typeface="Montserrat Classic"/>
              </a:rPr>
              <a:t>They employ sophisticated analytical techniques to unveil nuanced alterations over time.</a:t>
            </a:r>
          </a:p>
          <a:p>
            <a:pPr marL="539749" lvl="1" indent="-269875">
              <a:lnSpc>
                <a:spcPts val="3999"/>
              </a:lnSpc>
              <a:buFont typeface="Arial"/>
              <a:buChar char="•"/>
            </a:pPr>
            <a:r>
              <a:rPr lang="en-US" sz="2499">
                <a:solidFill>
                  <a:srgbClr val="2E2E2E"/>
                </a:solidFill>
                <a:latin typeface="Montserrat Classic"/>
              </a:rPr>
              <a:t>CD methods offer invaluable insights into environmental dynamics and urban development.</a:t>
            </a:r>
          </a:p>
          <a:p>
            <a:pPr marL="539749" lvl="1" indent="-269875">
              <a:lnSpc>
                <a:spcPts val="3999"/>
              </a:lnSpc>
              <a:buFont typeface="Arial"/>
              <a:buChar char="•"/>
            </a:pPr>
            <a:r>
              <a:rPr lang="en-US" sz="2499">
                <a:solidFill>
                  <a:srgbClr val="2E2E2E"/>
                </a:solidFill>
                <a:latin typeface="Montserrat Classic"/>
              </a:rPr>
              <a:t>They contribute to disaster response, habitat monitoring, and informed decision-making in various sectors.</a:t>
            </a:r>
          </a:p>
        </p:txBody>
      </p:sp>
      <p:sp>
        <p:nvSpPr>
          <p:cNvPr id="10" name="Freeform 10"/>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8840308" y="4882087"/>
            <a:ext cx="2244273" cy="1011772"/>
          </a:xfrm>
          <a:custGeom>
            <a:avLst/>
            <a:gdLst/>
            <a:ahLst/>
            <a:cxnLst/>
            <a:rect l="l" t="t" r="r" b="b"/>
            <a:pathLst>
              <a:path w="2244273" h="1011772">
                <a:moveTo>
                  <a:pt x="2244273" y="0"/>
                </a:moveTo>
                <a:lnTo>
                  <a:pt x="0" y="0"/>
                </a:lnTo>
                <a:lnTo>
                  <a:pt x="0" y="1011772"/>
                </a:lnTo>
                <a:lnTo>
                  <a:pt x="2244273" y="1011772"/>
                </a:lnTo>
                <a:lnTo>
                  <a:pt x="22442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921290" y="5236866"/>
            <a:ext cx="2095417"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Methodology</a:t>
            </a:r>
          </a:p>
        </p:txBody>
      </p:sp>
      <p:sp>
        <p:nvSpPr>
          <p:cNvPr id="13" name="Freeform 13"/>
          <p:cNvSpPr/>
          <p:nvPr/>
        </p:nvSpPr>
        <p:spPr>
          <a:xfrm flipH="1">
            <a:off x="8989164" y="7009492"/>
            <a:ext cx="2244273" cy="1011772"/>
          </a:xfrm>
          <a:custGeom>
            <a:avLst/>
            <a:gdLst/>
            <a:ahLst/>
            <a:cxnLst/>
            <a:rect l="l" t="t" r="r" b="b"/>
            <a:pathLst>
              <a:path w="2244273" h="1011772">
                <a:moveTo>
                  <a:pt x="2244273" y="0"/>
                </a:moveTo>
                <a:lnTo>
                  <a:pt x="0" y="0"/>
                </a:lnTo>
                <a:lnTo>
                  <a:pt x="0" y="1011772"/>
                </a:lnTo>
                <a:lnTo>
                  <a:pt x="2244273" y="1011772"/>
                </a:lnTo>
                <a:lnTo>
                  <a:pt x="224427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063592" y="7360709"/>
            <a:ext cx="2095417"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Applications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55901" y="701435"/>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APPLICATIONS OF DEEP LEARNING IN CD</a:t>
            </a:r>
          </a:p>
        </p:txBody>
      </p:sp>
      <p:sp>
        <p:nvSpPr>
          <p:cNvPr id="5" name="TextBox 5"/>
          <p:cNvSpPr txBox="1"/>
          <p:nvPr/>
        </p:nvSpPr>
        <p:spPr>
          <a:xfrm>
            <a:off x="755901" y="2630299"/>
            <a:ext cx="16929955" cy="4361585"/>
          </a:xfrm>
          <a:prstGeom prst="rect">
            <a:avLst/>
          </a:prstGeom>
        </p:spPr>
        <p:txBody>
          <a:bodyPr lIns="0" tIns="0" rIns="0" bIns="0" rtlCol="0" anchor="t">
            <a:spAutoFit/>
          </a:bodyPr>
          <a:lstStyle/>
          <a:p>
            <a:pPr>
              <a:lnSpc>
                <a:spcPts val="5146"/>
              </a:lnSpc>
            </a:pPr>
            <a:r>
              <a:rPr lang="en-US" sz="3216">
                <a:solidFill>
                  <a:srgbClr val="2E2E2E"/>
                </a:solidFill>
                <a:latin typeface="Montserrat Classic Bold"/>
              </a:rPr>
              <a:t>Agricultural Monitoring:</a:t>
            </a:r>
          </a:p>
          <a:p>
            <a:pPr marL="694485" lvl="1" indent="-347242">
              <a:lnSpc>
                <a:spcPts val="5146"/>
              </a:lnSpc>
              <a:buFont typeface="Arial"/>
              <a:buChar char="•"/>
            </a:pPr>
            <a:r>
              <a:rPr lang="en-US" sz="3216">
                <a:solidFill>
                  <a:srgbClr val="2E2E2E"/>
                </a:solidFill>
                <a:latin typeface="Montserrat Classic Bold"/>
              </a:rPr>
              <a:t>Crop Health Monitoring</a:t>
            </a:r>
            <a:r>
              <a:rPr lang="en-US" sz="3216">
                <a:solidFill>
                  <a:srgbClr val="2E2E2E"/>
                </a:solidFill>
                <a:latin typeface="Montserrat Classic"/>
              </a:rPr>
              <a:t>: Deep learning algorithms can analyze satellite images to assess crop health, detect diseases and pests, and monitor crop growth and development. By providing early warning signs of potential crop stressors, these algorithms support precision agriculture practices and decision-making by farmers.</a:t>
            </a:r>
          </a:p>
          <a:p>
            <a:pPr>
              <a:lnSpc>
                <a:spcPts val="3907"/>
              </a:lnSpc>
            </a:pPr>
            <a:endParaRPr lang="en-US" sz="32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3879061" y="6046236"/>
            <a:ext cx="12568925" cy="3647794"/>
          </a:xfrm>
          <a:custGeom>
            <a:avLst/>
            <a:gdLst/>
            <a:ahLst/>
            <a:cxnLst/>
            <a:rect l="l" t="t" r="r" b="b"/>
            <a:pathLst>
              <a:path w="12568925" h="3647794">
                <a:moveTo>
                  <a:pt x="0" y="0"/>
                </a:moveTo>
                <a:lnTo>
                  <a:pt x="12568925" y="0"/>
                </a:lnTo>
                <a:lnTo>
                  <a:pt x="12568925" y="3647794"/>
                </a:lnTo>
                <a:lnTo>
                  <a:pt x="0" y="3647794"/>
                </a:lnTo>
                <a:lnTo>
                  <a:pt x="0" y="0"/>
                </a:lnTo>
                <a:close/>
              </a:path>
            </a:pathLst>
          </a:custGeom>
          <a:blipFill>
            <a:blip r:embed="rId8"/>
            <a:stretch>
              <a:fillRect/>
            </a:stretch>
          </a:blipFill>
        </p:spPr>
      </p:sp>
      <p:sp>
        <p:nvSpPr>
          <p:cNvPr id="8" name="TextBox 8"/>
          <p:cNvSpPr txBox="1"/>
          <p:nvPr/>
        </p:nvSpPr>
        <p:spPr>
          <a:xfrm>
            <a:off x="16321644" y="9305925"/>
            <a:ext cx="1637228" cy="409575"/>
          </a:xfrm>
          <a:prstGeom prst="rect">
            <a:avLst/>
          </a:prstGeom>
        </p:spPr>
        <p:txBody>
          <a:bodyPr lIns="0" tIns="0" rIns="0" bIns="0" rtlCol="0" anchor="t">
            <a:spAutoFit/>
          </a:bodyPr>
          <a:lstStyle/>
          <a:p>
            <a:pPr algn="ctr">
              <a:lnSpc>
                <a:spcPts val="3000"/>
              </a:lnSpc>
              <a:spcBef>
                <a:spcPct val="0"/>
              </a:spcBef>
            </a:pPr>
            <a:r>
              <a:rPr lang="en-US" sz="3000" u="sng">
                <a:solidFill>
                  <a:srgbClr val="000000"/>
                </a:solidFill>
                <a:latin typeface="Montserrat Classic Bold"/>
                <a:hlinkClick r:id="rId9" tooltip="https://www.frontiersin.org/files/Articles/1143326/fpls-14-1143326-HTML-r1/image_m/fpls-14-1143326-g001.jpg"/>
              </a:rPr>
              <a:t>SOURCE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74943" y="920679"/>
            <a:ext cx="16384357"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PROPOSED METHOD: COUPLED DICTIONARY AND DEEP LEARNING</a:t>
            </a:r>
          </a:p>
        </p:txBody>
      </p:sp>
      <p:sp>
        <p:nvSpPr>
          <p:cNvPr id="6" name="TextBox 6"/>
          <p:cNvSpPr txBox="1"/>
          <p:nvPr/>
        </p:nvSpPr>
        <p:spPr>
          <a:xfrm>
            <a:off x="602144" y="3623999"/>
            <a:ext cx="16929955" cy="3629025"/>
          </a:xfrm>
          <a:prstGeom prst="rect">
            <a:avLst/>
          </a:prstGeom>
        </p:spPr>
        <p:txBody>
          <a:bodyPr lIns="0" tIns="0" rIns="0" bIns="0" rtlCol="0" anchor="t">
            <a:spAutoFit/>
          </a:bodyPr>
          <a:lstStyle/>
          <a:p>
            <a:pPr marL="647700" lvl="1" indent="-323850">
              <a:lnSpc>
                <a:spcPts val="4800"/>
              </a:lnSpc>
              <a:buFont typeface="Arial"/>
              <a:buChar char="•"/>
            </a:pPr>
            <a:r>
              <a:rPr lang="en-US" sz="3000">
                <a:solidFill>
                  <a:srgbClr val="2E2E2E"/>
                </a:solidFill>
                <a:latin typeface="Montserrat Classic"/>
              </a:rPr>
              <a:t>Coupled Dictionary and Deep Learning integrates a module for spatial-temporal relationship capture in multi-temporal images.</a:t>
            </a:r>
          </a:p>
          <a:p>
            <a:pPr marL="647700" lvl="1" indent="-323850">
              <a:lnSpc>
                <a:spcPts val="4800"/>
              </a:lnSpc>
              <a:buFont typeface="Arial"/>
              <a:buChar char="•"/>
            </a:pPr>
            <a:r>
              <a:rPr lang="en-US" sz="3000">
                <a:solidFill>
                  <a:srgbClr val="2E2E2E"/>
                </a:solidFill>
                <a:latin typeface="Montserrat Classic"/>
              </a:rPr>
              <a:t>It employs a Differential Feature Discriminant Network and a new loss function for optimizing change detection accuracy.</a:t>
            </a:r>
          </a:p>
          <a:p>
            <a:pPr marL="647700" lvl="1" indent="-323850">
              <a:lnSpc>
                <a:spcPts val="4800"/>
              </a:lnSpc>
              <a:buFont typeface="Arial"/>
              <a:buChar char="•"/>
            </a:pPr>
            <a:r>
              <a:rPr lang="en-US" sz="3000">
                <a:solidFill>
                  <a:srgbClr val="2E2E2E"/>
                </a:solidFill>
                <a:latin typeface="Montserrat Classic"/>
              </a:rPr>
              <a:t>These advanced techniques enhance both accuracy and generalization in change detection tasks.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COUPLED DICTIONARY LEARNING MODULE</a:t>
            </a:r>
          </a:p>
        </p:txBody>
      </p:sp>
      <p:sp>
        <p:nvSpPr>
          <p:cNvPr id="5" name="TextBox 5"/>
          <p:cNvSpPr txBox="1"/>
          <p:nvPr/>
        </p:nvSpPr>
        <p:spPr>
          <a:xfrm>
            <a:off x="1028700" y="3328169"/>
            <a:ext cx="16929955" cy="5966230"/>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Bold"/>
              </a:rPr>
              <a:t>Objective</a:t>
            </a:r>
            <a:r>
              <a:rPr lang="en-US" sz="3416">
                <a:solidFill>
                  <a:srgbClr val="2E2E2E"/>
                </a:solidFill>
                <a:latin typeface="Montserrat Classic"/>
              </a:rPr>
              <a:t>: The primary goal of this module is to capture the intricate spatial-temporal relationships existing between corresponding pixels across multi-temporal images.</a:t>
            </a:r>
          </a:p>
          <a:p>
            <a:pPr marL="737664" lvl="1" indent="-368832">
              <a:lnSpc>
                <a:spcPts val="5466"/>
              </a:lnSpc>
              <a:buFont typeface="Arial"/>
              <a:buChar char="•"/>
            </a:pPr>
            <a:r>
              <a:rPr lang="en-US" sz="3416">
                <a:solidFill>
                  <a:srgbClr val="2E2E2E"/>
                </a:solidFill>
                <a:latin typeface="Montserrat Classic Bold"/>
              </a:rPr>
              <a:t>Method</a:t>
            </a:r>
            <a:r>
              <a:rPr lang="en-US" sz="3416">
                <a:solidFill>
                  <a:srgbClr val="2E2E2E"/>
                </a:solidFill>
                <a:latin typeface="Montserrat Classic"/>
              </a:rPr>
              <a:t>: It accomplishes this by employing a coupled dictionary learning approach, where a dictionary is learned jointly from pairs of multi-temporal images. This dictionary representation effectively encodes both spatial and temporal information in a unified manner.</a:t>
            </a:r>
          </a:p>
          <a:p>
            <a:pPr>
              <a:lnSpc>
                <a:spcPts val="5466"/>
              </a:lnSpc>
            </a:pPr>
            <a:endParaRPr lang="en-US" sz="3416">
              <a:solidFill>
                <a:srgbClr val="2E2E2E"/>
              </a:solidFill>
              <a:latin typeface="Montserrat Classic"/>
            </a:endParaRP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495711"/>
            <a:ext cx="1287856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 DIFFERENTIAL FEATURE DISCRIMINANT NETWORK</a:t>
            </a:r>
          </a:p>
        </p:txBody>
      </p:sp>
      <p:sp>
        <p:nvSpPr>
          <p:cNvPr id="5" name="TextBox 5"/>
          <p:cNvSpPr txBox="1"/>
          <p:nvPr/>
        </p:nvSpPr>
        <p:spPr>
          <a:xfrm>
            <a:off x="845766" y="2452212"/>
            <a:ext cx="9982969" cy="7110499"/>
          </a:xfrm>
          <a:prstGeom prst="rect">
            <a:avLst/>
          </a:prstGeom>
        </p:spPr>
        <p:txBody>
          <a:bodyPr lIns="0" tIns="0" rIns="0" bIns="0" rtlCol="0" anchor="t">
            <a:spAutoFit/>
          </a:bodyPr>
          <a:lstStyle/>
          <a:p>
            <a:pPr marL="651306" lvl="1" indent="-325653">
              <a:lnSpc>
                <a:spcPts val="4826"/>
              </a:lnSpc>
              <a:buFont typeface="Arial"/>
              <a:buChar char="•"/>
            </a:pPr>
            <a:r>
              <a:rPr lang="en-US" sz="3016">
                <a:solidFill>
                  <a:srgbClr val="2E2E2E"/>
                </a:solidFill>
                <a:latin typeface="Montserrat Classic Bold"/>
              </a:rPr>
              <a:t>Objective</a:t>
            </a:r>
            <a:r>
              <a:rPr lang="en-US" sz="3016">
                <a:solidFill>
                  <a:srgbClr val="2E2E2E"/>
                </a:solidFill>
                <a:latin typeface="Montserrat Classic"/>
              </a:rPr>
              <a:t>: The main objective of this network is to utilize the learned coupled dictionary to extract differential features that emphasize changes between multi-temporal images.</a:t>
            </a:r>
          </a:p>
          <a:p>
            <a:pPr marL="651306" lvl="1" indent="-325653">
              <a:lnSpc>
                <a:spcPts val="4826"/>
              </a:lnSpc>
              <a:buFont typeface="Arial"/>
              <a:buChar char="•"/>
            </a:pPr>
            <a:r>
              <a:rPr lang="en-US" sz="3016">
                <a:solidFill>
                  <a:srgbClr val="2E2E2E"/>
                </a:solidFill>
                <a:latin typeface="Montserrat Classic Bold"/>
              </a:rPr>
              <a:t>Method</a:t>
            </a:r>
            <a:r>
              <a:rPr lang="en-US" sz="3016">
                <a:solidFill>
                  <a:srgbClr val="2E2E2E"/>
                </a:solidFill>
                <a:latin typeface="Montserrat Classic"/>
              </a:rPr>
              <a:t>: The network architecture is specifically designed to leverage the information encoded in the coupled dictionary. By processing the input images through convolutional layers and utilizing the dictionary as a set of filters, the network can extract features that highlight the differences between corresponding pixels.</a:t>
            </a:r>
          </a:p>
          <a:p>
            <a:pPr>
              <a:lnSpc>
                <a:spcPts val="3267"/>
              </a:lnSpc>
            </a:pPr>
            <a:endParaRPr lang="en-US" sz="30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1405966" y="2256074"/>
            <a:ext cx="6882034" cy="7710963"/>
          </a:xfrm>
          <a:custGeom>
            <a:avLst/>
            <a:gdLst/>
            <a:ahLst/>
            <a:cxnLst/>
            <a:rect l="l" t="t" r="r" b="b"/>
            <a:pathLst>
              <a:path w="6882034" h="7710963">
                <a:moveTo>
                  <a:pt x="0" y="0"/>
                </a:moveTo>
                <a:lnTo>
                  <a:pt x="6882034" y="0"/>
                </a:lnTo>
                <a:lnTo>
                  <a:pt x="6882034" y="7710963"/>
                </a:lnTo>
                <a:lnTo>
                  <a:pt x="0" y="7710963"/>
                </a:lnTo>
                <a:lnTo>
                  <a:pt x="0" y="0"/>
                </a:lnTo>
                <a:close/>
              </a:path>
            </a:pathLst>
          </a:custGeom>
          <a:blipFill>
            <a:blip r:embed="rId8"/>
            <a:stretch>
              <a:fillRect/>
            </a:stretch>
          </a:blipFill>
        </p:spPr>
      </p:sp>
      <p:sp>
        <p:nvSpPr>
          <p:cNvPr id="8" name="TextBox 8"/>
          <p:cNvSpPr txBox="1"/>
          <p:nvPr/>
        </p:nvSpPr>
        <p:spPr>
          <a:xfrm>
            <a:off x="9461131" y="9610337"/>
            <a:ext cx="1627703" cy="409575"/>
          </a:xfrm>
          <a:prstGeom prst="rect">
            <a:avLst/>
          </a:prstGeom>
        </p:spPr>
        <p:txBody>
          <a:bodyPr lIns="0" tIns="0" rIns="0" bIns="0" rtlCol="0" anchor="t">
            <a:spAutoFit/>
          </a:bodyPr>
          <a:lstStyle/>
          <a:p>
            <a:pPr algn="ctr">
              <a:lnSpc>
                <a:spcPts val="3000"/>
              </a:lnSpc>
              <a:spcBef>
                <a:spcPct val="0"/>
              </a:spcBef>
            </a:pPr>
            <a:r>
              <a:rPr lang="en-US" sz="3000" u="sng">
                <a:solidFill>
                  <a:srgbClr val="000000"/>
                </a:solidFill>
                <a:latin typeface="Montserrat Classic"/>
                <a:hlinkClick r:id="rId9" tooltip="https://pub.mdpi-res.com/remotesensing/remotesensing-12-00943/article_deploy/html/images/remotesensing-12-00943-g002.png?1602175190"/>
              </a:rPr>
              <a:t>SOURCE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48683" y="589885"/>
            <a:ext cx="16710617" cy="1616782"/>
          </a:xfrm>
          <a:prstGeom prst="rect">
            <a:avLst/>
          </a:prstGeom>
        </p:spPr>
        <p:txBody>
          <a:bodyPr lIns="0" tIns="0" rIns="0" bIns="0" rtlCol="0" anchor="t">
            <a:spAutoFit/>
          </a:bodyPr>
          <a:lstStyle/>
          <a:p>
            <a:pPr>
              <a:lnSpc>
                <a:spcPts val="6277"/>
              </a:lnSpc>
            </a:pPr>
            <a:r>
              <a:rPr lang="en-US" sz="6277">
                <a:solidFill>
                  <a:srgbClr val="004AAD"/>
                </a:solidFill>
                <a:latin typeface="Montserrat Classic Bold"/>
              </a:rPr>
              <a:t>NEW LOSS FUNCTION - TRUE/FALSE DISCRIMINATION LOSS</a:t>
            </a:r>
          </a:p>
        </p:txBody>
      </p:sp>
      <p:sp>
        <p:nvSpPr>
          <p:cNvPr id="5" name="TextBox 5"/>
          <p:cNvSpPr txBox="1"/>
          <p:nvPr/>
        </p:nvSpPr>
        <p:spPr>
          <a:xfrm>
            <a:off x="548683" y="2395057"/>
            <a:ext cx="7148103" cy="7654694"/>
          </a:xfrm>
          <a:prstGeom prst="rect">
            <a:avLst/>
          </a:prstGeom>
        </p:spPr>
        <p:txBody>
          <a:bodyPr lIns="0" tIns="0" rIns="0" bIns="0" rtlCol="0" anchor="t">
            <a:spAutoFit/>
          </a:bodyPr>
          <a:lstStyle/>
          <a:p>
            <a:pPr marL="564948" lvl="1" indent="-282474">
              <a:lnSpc>
                <a:spcPts val="4186"/>
              </a:lnSpc>
              <a:buFont typeface="Arial"/>
              <a:buChar char="•"/>
            </a:pPr>
            <a:r>
              <a:rPr lang="en-US" sz="2616">
                <a:solidFill>
                  <a:srgbClr val="2E2E2E"/>
                </a:solidFill>
                <a:latin typeface="Montserrat Classic Semi-Bold"/>
              </a:rPr>
              <a:t>Objective:</a:t>
            </a:r>
            <a:r>
              <a:rPr lang="en-US" sz="2616">
                <a:solidFill>
                  <a:srgbClr val="2E2E2E"/>
                </a:solidFill>
                <a:latin typeface="Montserrat Classic"/>
              </a:rPr>
              <a:t> This component aims to ensure that the network effectively distinguishes between true changes and false positives during the training process.</a:t>
            </a:r>
          </a:p>
          <a:p>
            <a:pPr marL="564948" lvl="1" indent="-282474">
              <a:lnSpc>
                <a:spcPts val="4186"/>
              </a:lnSpc>
              <a:buFont typeface="Arial"/>
              <a:buChar char="•"/>
            </a:pPr>
            <a:r>
              <a:rPr lang="en-US" sz="2616">
                <a:solidFill>
                  <a:srgbClr val="2E2E2E"/>
                </a:solidFill>
                <a:latin typeface="Montserrat Classic Semi-Bold"/>
              </a:rPr>
              <a:t>Method:</a:t>
            </a:r>
            <a:r>
              <a:rPr lang="en-US" sz="2616">
                <a:solidFill>
                  <a:srgbClr val="2E2E2E"/>
                </a:solidFill>
                <a:latin typeface="Montserrat Classic"/>
              </a:rPr>
              <a:t> A specific loss term, known as the True/False Discrimination Loss, is introduced into the training objective. This loss penalizes the network for incorrectly labeling unchanged regions as changed (false positives) or vice versa, encouraging the model to make more accurate distinctions between different types of changes.</a:t>
            </a:r>
          </a:p>
          <a:p>
            <a:pPr>
              <a:lnSpc>
                <a:spcPts val="2627"/>
              </a:lnSpc>
            </a:pPr>
            <a:endParaRPr lang="en-US" sz="26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8236045" y="2982259"/>
            <a:ext cx="9690434" cy="4711974"/>
          </a:xfrm>
          <a:custGeom>
            <a:avLst/>
            <a:gdLst/>
            <a:ahLst/>
            <a:cxnLst/>
            <a:rect l="l" t="t" r="r" b="b"/>
            <a:pathLst>
              <a:path w="9690434" h="4711974">
                <a:moveTo>
                  <a:pt x="0" y="0"/>
                </a:moveTo>
                <a:lnTo>
                  <a:pt x="9690435" y="0"/>
                </a:lnTo>
                <a:lnTo>
                  <a:pt x="9690435" y="4711974"/>
                </a:lnTo>
                <a:lnTo>
                  <a:pt x="0" y="4711974"/>
                </a:lnTo>
                <a:lnTo>
                  <a:pt x="0" y="0"/>
                </a:lnTo>
                <a:close/>
              </a:path>
            </a:pathLst>
          </a:custGeom>
          <a:blipFill>
            <a:blip r:embed="rId8"/>
            <a:stretch>
              <a:fillRect/>
            </a:stretch>
          </a:blipFill>
        </p:spPr>
      </p:sp>
      <p:sp>
        <p:nvSpPr>
          <p:cNvPr id="8" name="TextBox 8"/>
          <p:cNvSpPr txBox="1"/>
          <p:nvPr/>
        </p:nvSpPr>
        <p:spPr>
          <a:xfrm>
            <a:off x="15796855" y="8934767"/>
            <a:ext cx="1462445" cy="580390"/>
          </a:xfrm>
          <a:prstGeom prst="rect">
            <a:avLst/>
          </a:prstGeom>
        </p:spPr>
        <p:txBody>
          <a:bodyPr lIns="0" tIns="0" rIns="0" bIns="0" rtlCol="0" anchor="t">
            <a:spAutoFit/>
          </a:bodyPr>
          <a:lstStyle/>
          <a:p>
            <a:pPr algn="ctr">
              <a:lnSpc>
                <a:spcPts val="4759"/>
              </a:lnSpc>
            </a:pPr>
            <a:r>
              <a:rPr lang="en-US" sz="3399" u="sng">
                <a:solidFill>
                  <a:srgbClr val="000000"/>
                </a:solidFill>
                <a:latin typeface="Canva Sans"/>
                <a:hlinkClick r:id="rId9" tooltip="https://www.researchgate.net/publication/341310328/figure/fig1/AS:890217506557952@1589255801562/Landsat-8-satellite-of-the-study-area-after-the-fire-a-true-color-B4-B3-B2-b-false.jpg"/>
              </a:rPr>
              <a:t>Source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NEW LOSS FUNCTION - CLASSIFICATION LOSS</a:t>
            </a:r>
          </a:p>
        </p:txBody>
      </p:sp>
      <p:sp>
        <p:nvSpPr>
          <p:cNvPr id="5" name="TextBox 5"/>
          <p:cNvSpPr txBox="1"/>
          <p:nvPr/>
        </p:nvSpPr>
        <p:spPr>
          <a:xfrm>
            <a:off x="1028700" y="3649842"/>
            <a:ext cx="16929955" cy="5280430"/>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Bold"/>
              </a:rPr>
              <a:t>Objective</a:t>
            </a:r>
            <a:r>
              <a:rPr lang="en-US" sz="3416">
                <a:solidFill>
                  <a:srgbClr val="2E2E2E"/>
                </a:solidFill>
                <a:latin typeface="Montserrat Classic"/>
              </a:rPr>
              <a:t>: This component focuses on guiding the network towards correctly classifying changed pixels within the input images.</a:t>
            </a:r>
          </a:p>
          <a:p>
            <a:pPr marL="737664" lvl="1" indent="-368832">
              <a:lnSpc>
                <a:spcPts val="5466"/>
              </a:lnSpc>
              <a:buFont typeface="Arial"/>
              <a:buChar char="•"/>
            </a:pPr>
            <a:r>
              <a:rPr lang="en-US" sz="3416">
                <a:solidFill>
                  <a:srgbClr val="2E2E2E"/>
                </a:solidFill>
                <a:latin typeface="Montserrat Classic Bold"/>
              </a:rPr>
              <a:t>Method</a:t>
            </a:r>
            <a:r>
              <a:rPr lang="en-US" sz="3416">
                <a:solidFill>
                  <a:srgbClr val="2E2E2E"/>
                </a:solidFill>
                <a:latin typeface="Montserrat Classic"/>
              </a:rPr>
              <a:t>: A classification loss term is incorporated into the training objective, which penalizes misclassifications of changed pixels. This loss encourages the network to assign the correct label (changed or unchanged) to each pixel, leading to more accurate change detection results.</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DATASET</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2102890"/>
            <a:ext cx="16929955" cy="2547373"/>
          </a:xfrm>
          <a:prstGeom prst="rect">
            <a:avLst/>
          </a:prstGeom>
        </p:spPr>
        <p:txBody>
          <a:bodyPr lIns="0" tIns="0" rIns="0" bIns="0" rtlCol="0" anchor="t">
            <a:spAutoFit/>
          </a:bodyPr>
          <a:lstStyle/>
          <a:p>
            <a:pPr>
              <a:lnSpc>
                <a:spcPts val="4067"/>
              </a:lnSpc>
            </a:pPr>
            <a:r>
              <a:rPr lang="en-US" sz="2542">
                <a:solidFill>
                  <a:srgbClr val="2E2E2E"/>
                </a:solidFill>
                <a:latin typeface="Montserrat Classic Bold"/>
              </a:rPr>
              <a:t>Dataset:</a:t>
            </a:r>
          </a:p>
          <a:p>
            <a:pPr marL="548897" lvl="1" indent="-274448">
              <a:lnSpc>
                <a:spcPts val="4067"/>
              </a:lnSpc>
              <a:buFont typeface="Arial"/>
              <a:buChar char="•"/>
            </a:pPr>
            <a:r>
              <a:rPr lang="en-US" sz="2542">
                <a:solidFill>
                  <a:srgbClr val="2E2E2E"/>
                </a:solidFill>
                <a:latin typeface="Montserrat Classic"/>
                <a:ea typeface="Montserrat Classic"/>
              </a:rPr>
              <a:t>The second dataset is the LEVIR-CD dataset. The dataset contains 637 pairs of CD 1024 ×1024 images with a spatial resolution of 0.5 m. The images were collected from 20 diﬀerent locations in Texas between 2002 and 2018. This dataset helps train more eﬃcient CD models while focusing on interesting changes and reducing the impact of other irrelevant changes on the model.</a:t>
            </a:r>
          </a:p>
        </p:txBody>
      </p:sp>
      <p:sp>
        <p:nvSpPr>
          <p:cNvPr id="7" name="Freeform 7"/>
          <p:cNvSpPr/>
          <p:nvPr/>
        </p:nvSpPr>
        <p:spPr>
          <a:xfrm>
            <a:off x="1703784" y="5018366"/>
            <a:ext cx="8420327" cy="4462773"/>
          </a:xfrm>
          <a:custGeom>
            <a:avLst/>
            <a:gdLst/>
            <a:ahLst/>
            <a:cxnLst/>
            <a:rect l="l" t="t" r="r" b="b"/>
            <a:pathLst>
              <a:path w="8420327" h="4462773">
                <a:moveTo>
                  <a:pt x="0" y="0"/>
                </a:moveTo>
                <a:lnTo>
                  <a:pt x="8420327" y="0"/>
                </a:lnTo>
                <a:lnTo>
                  <a:pt x="8420327" y="4462773"/>
                </a:lnTo>
                <a:lnTo>
                  <a:pt x="0" y="4462773"/>
                </a:lnTo>
                <a:lnTo>
                  <a:pt x="0" y="0"/>
                </a:lnTo>
                <a:close/>
              </a:path>
            </a:pathLst>
          </a:custGeom>
          <a:blipFill>
            <a:blip r:embed="rId8"/>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906444"/>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RESULTS</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3258334" y="2129638"/>
            <a:ext cx="11771331" cy="7128662"/>
          </a:xfrm>
          <a:custGeom>
            <a:avLst/>
            <a:gdLst/>
            <a:ahLst/>
            <a:cxnLst/>
            <a:rect l="l" t="t" r="r" b="b"/>
            <a:pathLst>
              <a:path w="11771331" h="7128662">
                <a:moveTo>
                  <a:pt x="0" y="0"/>
                </a:moveTo>
                <a:lnTo>
                  <a:pt x="11771332" y="0"/>
                </a:lnTo>
                <a:lnTo>
                  <a:pt x="11771332" y="7128662"/>
                </a:lnTo>
                <a:lnTo>
                  <a:pt x="0" y="7128662"/>
                </a:lnTo>
                <a:lnTo>
                  <a:pt x="0" y="0"/>
                </a:lnTo>
                <a:close/>
              </a:path>
            </a:pathLst>
          </a:custGeom>
          <a:blipFill>
            <a:blip r:embed="rId8"/>
            <a:stretch>
              <a:fillRect t="-20773"/>
            </a:stretch>
          </a:blipFill>
          <a:ln w="38100" cap="sq">
            <a:solidFill>
              <a:srgbClr val="000000"/>
            </a:solidFill>
            <a:prstDash val="solid"/>
            <a:miter/>
          </a:ln>
        </p:spPr>
      </p:sp>
      <p:sp>
        <p:nvSpPr>
          <p:cNvPr id="7" name="TextBox 7"/>
          <p:cNvSpPr txBox="1"/>
          <p:nvPr/>
        </p:nvSpPr>
        <p:spPr>
          <a:xfrm>
            <a:off x="6564817" y="9191625"/>
            <a:ext cx="5158366" cy="580390"/>
          </a:xfrm>
          <a:prstGeom prst="rect">
            <a:avLst/>
          </a:prstGeom>
        </p:spPr>
        <p:txBody>
          <a:bodyPr lIns="0" tIns="0" rIns="0" bIns="0" rtlCol="0" anchor="t">
            <a:spAutoFit/>
          </a:bodyPr>
          <a:lstStyle/>
          <a:p>
            <a:pPr algn="ctr">
              <a:lnSpc>
                <a:spcPts val="4759"/>
              </a:lnSpc>
            </a:pPr>
            <a:r>
              <a:rPr lang="en-US" sz="3399">
                <a:solidFill>
                  <a:srgbClr val="2E2E2E"/>
                </a:solidFill>
                <a:latin typeface="Canva Sans Bold"/>
              </a:rPr>
              <a:t>Comparison Table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1760363"/>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BENEFITS OF THE PROPOSED METHOD</a:t>
            </a:r>
          </a:p>
        </p:txBody>
      </p:sp>
      <p:sp>
        <p:nvSpPr>
          <p:cNvPr id="5" name="TextBox 5"/>
          <p:cNvSpPr txBox="1"/>
          <p:nvPr/>
        </p:nvSpPr>
        <p:spPr>
          <a:xfrm>
            <a:off x="1028700" y="3328169"/>
            <a:ext cx="16929955" cy="6697585"/>
          </a:xfrm>
          <a:prstGeom prst="rect">
            <a:avLst/>
          </a:prstGeom>
        </p:spPr>
        <p:txBody>
          <a:bodyPr lIns="0" tIns="0" rIns="0" bIns="0" rtlCol="0" anchor="t">
            <a:spAutoFit/>
          </a:bodyPr>
          <a:lstStyle/>
          <a:p>
            <a:pPr marL="737664" lvl="1" indent="-368832">
              <a:lnSpc>
                <a:spcPts val="5466"/>
              </a:lnSpc>
              <a:buFont typeface="Arial"/>
              <a:buChar char="•"/>
            </a:pPr>
            <a:r>
              <a:rPr lang="en-US" sz="3416">
                <a:solidFill>
                  <a:srgbClr val="2E2E2E"/>
                </a:solidFill>
                <a:latin typeface="Montserrat Classic"/>
              </a:rPr>
              <a:t>The coupled dictionary and deep learning approach offer several advantages:</a:t>
            </a:r>
          </a:p>
          <a:p>
            <a:pPr marL="1475328" lvl="2" indent="-491776">
              <a:lnSpc>
                <a:spcPts val="5466"/>
              </a:lnSpc>
              <a:buFont typeface="Arial"/>
              <a:buChar char="⚬"/>
            </a:pPr>
            <a:r>
              <a:rPr lang="en-US" sz="3416">
                <a:solidFill>
                  <a:srgbClr val="2E2E2E"/>
                </a:solidFill>
                <a:latin typeface="Montserrat Classic"/>
              </a:rPr>
              <a:t>Good accuracy in change detection, especially for edge pixels and small objects.</a:t>
            </a:r>
          </a:p>
          <a:p>
            <a:pPr marL="1475328" lvl="2" indent="-491776">
              <a:lnSpc>
                <a:spcPts val="5466"/>
              </a:lnSpc>
              <a:buFont typeface="Arial"/>
              <a:buChar char="⚬"/>
            </a:pPr>
            <a:r>
              <a:rPr lang="en-US" sz="3416">
                <a:solidFill>
                  <a:srgbClr val="2E2E2E"/>
                </a:solidFill>
                <a:latin typeface="Montserrat Classic"/>
              </a:rPr>
              <a:t>Increased robustness to variations in image data, including noise, illumination changes, and seasonal variations.</a:t>
            </a:r>
          </a:p>
          <a:p>
            <a:pPr marL="737664" lvl="1" indent="-368832">
              <a:lnSpc>
                <a:spcPts val="5466"/>
              </a:lnSpc>
              <a:buFont typeface="Arial"/>
              <a:buChar char="•"/>
            </a:pPr>
            <a:r>
              <a:rPr lang="en-US" sz="3416">
                <a:solidFill>
                  <a:srgbClr val="2E2E2E"/>
                </a:solidFill>
                <a:latin typeface="Montserrat Classic"/>
              </a:rPr>
              <a:t>These benefits enhance the effectiveness of change detection in remote sensing applications, leading to more reliable results and better decision-making.</a:t>
            </a:r>
          </a:p>
          <a:p>
            <a:pPr>
              <a:lnSpc>
                <a:spcPts val="3907"/>
              </a:lnSpc>
            </a:pPr>
            <a:endParaRPr lang="en-US" sz="3416">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33579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REVIEW-1</a:t>
            </a:r>
          </a:p>
        </p:txBody>
      </p:sp>
      <p:sp>
        <p:nvSpPr>
          <p:cNvPr id="5" name="TextBox 5"/>
          <p:cNvSpPr txBox="1"/>
          <p:nvPr/>
        </p:nvSpPr>
        <p:spPr>
          <a:xfrm>
            <a:off x="688547" y="1386011"/>
            <a:ext cx="16929955" cy="8790693"/>
          </a:xfrm>
          <a:prstGeom prst="rect">
            <a:avLst/>
          </a:prstGeom>
        </p:spPr>
        <p:txBody>
          <a:bodyPr lIns="0" tIns="0" rIns="0" bIns="0" rtlCol="0" anchor="t">
            <a:spAutoFit/>
          </a:bodyPr>
          <a:lstStyle/>
          <a:p>
            <a:pPr algn="ctr">
              <a:lnSpc>
                <a:spcPts val="4387"/>
              </a:lnSpc>
            </a:pPr>
            <a:r>
              <a:rPr lang="en-US" sz="2742">
                <a:solidFill>
                  <a:srgbClr val="2E2E2E"/>
                </a:solidFill>
                <a:latin typeface="Montserrat Classic Bold"/>
              </a:rPr>
              <a:t>A Change Detection Method for Remote Sensing Images Based on Coupled Dictionary and Deep Learning</a:t>
            </a:r>
          </a:p>
          <a:p>
            <a:pPr>
              <a:lnSpc>
                <a:spcPts val="4067"/>
              </a:lnSpc>
            </a:pPr>
            <a:endParaRPr lang="en-US" sz="2742">
              <a:solidFill>
                <a:srgbClr val="2E2E2E"/>
              </a:solidFill>
              <a:latin typeface="Montserrat Classic Bold"/>
            </a:endParaRPr>
          </a:p>
          <a:p>
            <a:pPr>
              <a:lnSpc>
                <a:spcPts val="4067"/>
              </a:lnSpc>
            </a:pPr>
            <a:r>
              <a:rPr lang="en-US" sz="2542">
                <a:solidFill>
                  <a:srgbClr val="2E2E2E"/>
                </a:solidFill>
                <a:latin typeface="Montserrat Classic Bold"/>
              </a:rPr>
              <a:t>Authors</a:t>
            </a:r>
            <a:r>
              <a:rPr lang="en-US" sz="2542">
                <a:solidFill>
                  <a:srgbClr val="2E2E2E"/>
                </a:solidFill>
                <a:latin typeface="Montserrat Classic"/>
              </a:rPr>
              <a:t>-Weiwei Yang , Haifeng Song , Lei Du , Songsong Dai , and Yingying Xu</a:t>
            </a:r>
          </a:p>
          <a:p>
            <a:pPr>
              <a:lnSpc>
                <a:spcPts val="4067"/>
              </a:lnSpc>
            </a:pPr>
            <a:endParaRPr lang="en-US" sz="2542">
              <a:solidFill>
                <a:srgbClr val="2E2E2E"/>
              </a:solidFill>
              <a:latin typeface="Montserrat Classic"/>
            </a:endParaRPr>
          </a:p>
          <a:p>
            <a:pPr>
              <a:lnSpc>
                <a:spcPts val="4067"/>
              </a:lnSpc>
            </a:pPr>
            <a:r>
              <a:rPr lang="en-US" sz="2542">
                <a:solidFill>
                  <a:srgbClr val="2E2E2E"/>
                </a:solidFill>
                <a:latin typeface="Montserrat Classic Bold"/>
              </a:rPr>
              <a:t>Publishing Year- 2022</a:t>
            </a:r>
          </a:p>
          <a:p>
            <a:pPr>
              <a:lnSpc>
                <a:spcPts val="4067"/>
              </a:lnSpc>
            </a:pPr>
            <a:endParaRPr lang="en-US" sz="2542">
              <a:solidFill>
                <a:srgbClr val="2E2E2E"/>
              </a:solidFill>
              <a:latin typeface="Montserrat Classic Bold"/>
            </a:endParaRPr>
          </a:p>
          <a:p>
            <a:pPr>
              <a:lnSpc>
                <a:spcPts val="4067"/>
              </a:lnSpc>
            </a:pPr>
            <a:r>
              <a:rPr lang="en-US" sz="2542">
                <a:solidFill>
                  <a:srgbClr val="2E2E2E"/>
                </a:solidFill>
                <a:latin typeface="Montserrat Classic"/>
              </a:rPr>
              <a:t>(1) In this paper, a change detection framework based on coupled dictionary learning is proposed to map</a:t>
            </a:r>
          </a:p>
          <a:p>
            <a:pPr>
              <a:lnSpc>
                <a:spcPts val="4067"/>
              </a:lnSpc>
            </a:pPr>
            <a:r>
              <a:rPr lang="en-US" sz="2542">
                <a:solidFill>
                  <a:srgbClr val="2E2E2E"/>
                </a:solidFill>
                <a:latin typeface="Montserrat Classic"/>
              </a:rPr>
              <a:t>multisource and multitemporal data from low-dimensional space to high-dimensional space and then</a:t>
            </a:r>
          </a:p>
          <a:p>
            <a:pPr>
              <a:lnSpc>
                <a:spcPts val="4067"/>
              </a:lnSpc>
            </a:pPr>
            <a:r>
              <a:rPr lang="en-US" sz="2542">
                <a:solidFill>
                  <a:srgbClr val="2E2E2E"/>
                </a:solidFill>
                <a:latin typeface="Montserrat Classic"/>
              </a:rPr>
              <a:t>estimate its change.</a:t>
            </a:r>
          </a:p>
          <a:p>
            <a:pPr>
              <a:lnSpc>
                <a:spcPts val="4067"/>
              </a:lnSpc>
            </a:pPr>
            <a:r>
              <a:rPr lang="en-US" sz="2542">
                <a:solidFill>
                  <a:srgbClr val="2E2E2E"/>
                </a:solidFill>
                <a:latin typeface="Montserrat Classic"/>
              </a:rPr>
              <a:t>(2) A diﬀerential feature extraction network is proposed to construct a new reconstruction loss by integrating</a:t>
            </a:r>
          </a:p>
          <a:p>
            <a:pPr>
              <a:lnSpc>
                <a:spcPts val="4067"/>
              </a:lnSpc>
            </a:pPr>
            <a:r>
              <a:rPr lang="en-US" sz="2542">
                <a:solidFill>
                  <a:srgbClr val="2E2E2E"/>
                </a:solidFill>
                <a:latin typeface="Montserrat Classic"/>
              </a:rPr>
              <a:t>true-false discrimination loss, classiﬁcation loss, and cross-entropy loss, which is conducive to training the coupled dictionary with stronger representation ability.</a:t>
            </a:r>
          </a:p>
          <a:p>
            <a:pPr>
              <a:lnSpc>
                <a:spcPts val="4067"/>
              </a:lnSpc>
            </a:pPr>
            <a:r>
              <a:rPr lang="en-US" sz="2542">
                <a:solidFill>
                  <a:srgbClr val="2E2E2E"/>
                </a:solidFill>
                <a:latin typeface="Montserrat Classic"/>
              </a:rPr>
              <a:t>(3) The multisource remote sensing image change detection is realized by combining the advantages of</a:t>
            </a:r>
          </a:p>
          <a:p>
            <a:pPr>
              <a:lnSpc>
                <a:spcPts val="4067"/>
              </a:lnSpc>
            </a:pPr>
            <a:r>
              <a:rPr lang="en-US" sz="2542">
                <a:solidFill>
                  <a:srgbClr val="2E2E2E"/>
                </a:solidFill>
                <a:latin typeface="Montserrat Classic"/>
              </a:rPr>
              <a:t>model driven method (coupled dictionary learning) and data driven method (diﬀerential feature extraction network), and data from diﬀerent observation spaces can be modeled uniformly.</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174863" y="477798"/>
            <a:ext cx="14149288" cy="2352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CHALLENGES OF EXISTING METHODS [1]</a:t>
            </a:r>
          </a:p>
        </p:txBody>
      </p:sp>
      <p:sp>
        <p:nvSpPr>
          <p:cNvPr id="5" name="TextBox 5"/>
          <p:cNvSpPr txBox="1"/>
          <p:nvPr/>
        </p:nvSpPr>
        <p:spPr>
          <a:xfrm>
            <a:off x="1028700" y="3573063"/>
            <a:ext cx="7427359" cy="5685237"/>
          </a:xfrm>
          <a:prstGeom prst="rect">
            <a:avLst/>
          </a:prstGeom>
        </p:spPr>
        <p:txBody>
          <a:bodyPr lIns="0" tIns="0" rIns="0" bIns="0" rtlCol="0" anchor="t">
            <a:spAutoFit/>
          </a:bodyPr>
          <a:lstStyle/>
          <a:p>
            <a:pPr marL="612268" lvl="1" indent="-306134">
              <a:lnSpc>
                <a:spcPts val="4537"/>
              </a:lnSpc>
              <a:buFont typeface="Arial"/>
              <a:buChar char="•"/>
            </a:pPr>
            <a:r>
              <a:rPr lang="en-US" sz="2835">
                <a:solidFill>
                  <a:srgbClr val="2E2E2E"/>
                </a:solidFill>
                <a:latin typeface="Montserrat Classic"/>
              </a:rPr>
              <a:t>Traditional change detection methods face challenges in accurately identifying and characterizing changes in multi-temporal remote sensing images.</a:t>
            </a:r>
          </a:p>
          <a:p>
            <a:pPr marL="612268" lvl="1" indent="-306134">
              <a:lnSpc>
                <a:spcPts val="4537"/>
              </a:lnSpc>
              <a:buFont typeface="Arial"/>
              <a:buChar char="•"/>
            </a:pPr>
            <a:r>
              <a:rPr lang="en-US" sz="2835">
                <a:solidFill>
                  <a:srgbClr val="2E2E2E"/>
                </a:solidFill>
                <a:latin typeface="Montserrat Classic"/>
              </a:rPr>
              <a:t>These challenges can hinder the efficacy of CD methods, potentially leading to incomplete or inaccurate assessments of landscape dynamics over time.</a:t>
            </a:r>
          </a:p>
        </p:txBody>
      </p:sp>
      <p:sp>
        <p:nvSpPr>
          <p:cNvPr id="6" name="TextBox 6"/>
          <p:cNvSpPr txBox="1"/>
          <p:nvPr/>
        </p:nvSpPr>
        <p:spPr>
          <a:xfrm>
            <a:off x="8602222" y="4335357"/>
            <a:ext cx="2852657" cy="422275"/>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2E2E2E"/>
                </a:solidFill>
                <a:latin typeface="Montserrat Classic Bold"/>
              </a:rPr>
              <a:t>Challenge 01</a:t>
            </a:r>
          </a:p>
        </p:txBody>
      </p:sp>
      <p:sp>
        <p:nvSpPr>
          <p:cNvPr id="7" name="TextBox 7"/>
          <p:cNvSpPr txBox="1"/>
          <p:nvPr/>
        </p:nvSpPr>
        <p:spPr>
          <a:xfrm>
            <a:off x="11202551" y="7118350"/>
            <a:ext cx="2852657" cy="422275"/>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2E2E2E"/>
                </a:solidFill>
                <a:latin typeface="Montserrat Classic Bold"/>
              </a:rPr>
              <a:t>Challenge 03</a:t>
            </a:r>
          </a:p>
        </p:txBody>
      </p:sp>
      <p:sp>
        <p:nvSpPr>
          <p:cNvPr id="8" name="TextBox 8"/>
          <p:cNvSpPr txBox="1"/>
          <p:nvPr/>
        </p:nvSpPr>
        <p:spPr>
          <a:xfrm>
            <a:off x="13202450" y="4335357"/>
            <a:ext cx="2852657" cy="422275"/>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2E2E2E"/>
                </a:solidFill>
                <a:latin typeface="Montserrat Classic Bold"/>
              </a:rPr>
              <a:t>Challenge 02</a:t>
            </a:r>
          </a:p>
        </p:txBody>
      </p:sp>
      <p:sp>
        <p:nvSpPr>
          <p:cNvPr id="9" name="TextBox 9"/>
          <p:cNvSpPr txBox="1"/>
          <p:nvPr/>
        </p:nvSpPr>
        <p:spPr>
          <a:xfrm>
            <a:off x="9144000" y="4889728"/>
            <a:ext cx="3599641" cy="158432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Pixel-based methods overlook spatial relationships, impacting change detection accuracy.</a:t>
            </a:r>
          </a:p>
        </p:txBody>
      </p:sp>
      <p:sp>
        <p:nvSpPr>
          <p:cNvPr id="10" name="TextBox 10"/>
          <p:cNvSpPr txBox="1"/>
          <p:nvPr/>
        </p:nvSpPr>
        <p:spPr>
          <a:xfrm>
            <a:off x="11754245" y="7673976"/>
            <a:ext cx="3569906" cy="158432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Small object misclassification leads to inaccurate identification of subtle changes.</a:t>
            </a:r>
          </a:p>
        </p:txBody>
      </p:sp>
      <p:sp>
        <p:nvSpPr>
          <p:cNvPr id="11" name="TextBox 11"/>
          <p:cNvSpPr txBox="1"/>
          <p:nvPr/>
        </p:nvSpPr>
        <p:spPr>
          <a:xfrm>
            <a:off x="13744228" y="4889728"/>
            <a:ext cx="3515072" cy="158432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Edge pixel uncertainty hampers precise border delineation in change detection.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REVIEW-1</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416497" y="2650160"/>
            <a:ext cx="15156815" cy="6687945"/>
          </a:xfrm>
          <a:custGeom>
            <a:avLst/>
            <a:gdLst/>
            <a:ahLst/>
            <a:cxnLst/>
            <a:rect l="l" t="t" r="r" b="b"/>
            <a:pathLst>
              <a:path w="15156815" h="6687945">
                <a:moveTo>
                  <a:pt x="0" y="0"/>
                </a:moveTo>
                <a:lnTo>
                  <a:pt x="15156814" y="0"/>
                </a:lnTo>
                <a:lnTo>
                  <a:pt x="15156814" y="6687944"/>
                </a:lnTo>
                <a:lnTo>
                  <a:pt x="0" y="6687944"/>
                </a:lnTo>
                <a:lnTo>
                  <a:pt x="0" y="0"/>
                </a:lnTo>
                <a:close/>
              </a:path>
            </a:pathLst>
          </a:custGeom>
          <a:blipFill>
            <a:blip r:embed="rId8"/>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REVIEW-1</a:t>
            </a:r>
          </a:p>
        </p:txBody>
      </p:sp>
      <p:sp>
        <p:nvSpPr>
          <p:cNvPr id="5" name="TextBox 5"/>
          <p:cNvSpPr txBox="1"/>
          <p:nvPr/>
        </p:nvSpPr>
        <p:spPr>
          <a:xfrm>
            <a:off x="1028700" y="2102890"/>
            <a:ext cx="16929955" cy="4604773"/>
          </a:xfrm>
          <a:prstGeom prst="rect">
            <a:avLst/>
          </a:prstGeom>
        </p:spPr>
        <p:txBody>
          <a:bodyPr lIns="0" tIns="0" rIns="0" bIns="0" rtlCol="0" anchor="t">
            <a:spAutoFit/>
          </a:bodyPr>
          <a:lstStyle/>
          <a:p>
            <a:pPr>
              <a:lnSpc>
                <a:spcPts val="4067"/>
              </a:lnSpc>
            </a:pPr>
            <a:r>
              <a:rPr lang="en-US" sz="2542">
                <a:solidFill>
                  <a:srgbClr val="2E2E2E"/>
                </a:solidFill>
                <a:latin typeface="Montserrat Classic Bold"/>
              </a:rPr>
              <a:t>Dataset:</a:t>
            </a:r>
          </a:p>
          <a:p>
            <a:pPr marL="548897" lvl="1" indent="-274448">
              <a:lnSpc>
                <a:spcPts val="4067"/>
              </a:lnSpc>
              <a:buFont typeface="Arial"/>
              <a:buChar char="•"/>
            </a:pPr>
            <a:r>
              <a:rPr lang="en-US" sz="2542">
                <a:solidFill>
                  <a:srgbClr val="2E2E2E"/>
                </a:solidFill>
                <a:latin typeface="Montserrat Classic"/>
                <a:ea typeface="Montserrat Classic"/>
              </a:rPr>
              <a:t>The ﬁrst dataset is the CDD. It consists of seven pairs of images with 4725 ×2700 resolution obtained from Google Earth. A total of 16,000 image pairs (10,000 in the training set, 3,000 in the test set, and 3,000 in the validation set) with a spatial resolution of 3 − 100 cm were collected from the seven pairs of images.</a:t>
            </a:r>
          </a:p>
          <a:p>
            <a:pPr marL="548897" lvl="1" indent="-274448">
              <a:lnSpc>
                <a:spcPts val="4067"/>
              </a:lnSpc>
              <a:buFont typeface="Arial"/>
              <a:buChar char="•"/>
            </a:pPr>
            <a:r>
              <a:rPr lang="en-US" sz="2542">
                <a:solidFill>
                  <a:srgbClr val="2E2E2E"/>
                </a:solidFill>
                <a:latin typeface="Montserrat Classic"/>
                <a:ea typeface="Montserrat Classic"/>
              </a:rPr>
              <a:t>The second dataset is the LEVIR-CD dataset. The dataset contains 637 pairs of CD 1024 ×1024 images with a spatial resolution of 0.5 m. The images were collected from 20 diﬀerent locations in Texas between 2002 and 2018. This dataset helps train more eﬃcient CD models while focusing on interesting changes and reducing the impact of other irrelevant changes on the model.</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354030" y="6765752"/>
            <a:ext cx="6643863" cy="3521248"/>
          </a:xfrm>
          <a:custGeom>
            <a:avLst/>
            <a:gdLst/>
            <a:ahLst/>
            <a:cxnLst/>
            <a:rect l="l" t="t" r="r" b="b"/>
            <a:pathLst>
              <a:path w="6643863" h="3521248">
                <a:moveTo>
                  <a:pt x="0" y="0"/>
                </a:moveTo>
                <a:lnTo>
                  <a:pt x="6643864" y="0"/>
                </a:lnTo>
                <a:lnTo>
                  <a:pt x="6643864" y="3521248"/>
                </a:lnTo>
                <a:lnTo>
                  <a:pt x="0" y="3521248"/>
                </a:lnTo>
                <a:lnTo>
                  <a:pt x="0" y="0"/>
                </a:lnTo>
                <a:close/>
              </a:path>
            </a:pathLst>
          </a:custGeom>
          <a:blipFill>
            <a:blip r:embed="rId8"/>
            <a:stretch>
              <a:fillRect/>
            </a:stretch>
          </a:blipFill>
        </p:spPr>
      </p:sp>
      <p:sp>
        <p:nvSpPr>
          <p:cNvPr id="8" name="Freeform 8"/>
          <p:cNvSpPr/>
          <p:nvPr/>
        </p:nvSpPr>
        <p:spPr>
          <a:xfrm>
            <a:off x="9866827" y="6765752"/>
            <a:ext cx="6856856" cy="3634134"/>
          </a:xfrm>
          <a:custGeom>
            <a:avLst/>
            <a:gdLst/>
            <a:ahLst/>
            <a:cxnLst/>
            <a:rect l="l" t="t" r="r" b="b"/>
            <a:pathLst>
              <a:path w="6856856" h="3634134">
                <a:moveTo>
                  <a:pt x="0" y="0"/>
                </a:moveTo>
                <a:lnTo>
                  <a:pt x="6856856" y="0"/>
                </a:lnTo>
                <a:lnTo>
                  <a:pt x="6856856" y="3634134"/>
                </a:lnTo>
                <a:lnTo>
                  <a:pt x="0" y="3634134"/>
                </a:lnTo>
                <a:lnTo>
                  <a:pt x="0" y="0"/>
                </a:lnTo>
                <a:close/>
              </a:path>
            </a:pathLst>
          </a:custGeom>
          <a:blipFill>
            <a:blip r:embed="rId9"/>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REVIEW-1</a:t>
            </a:r>
          </a:p>
        </p:txBody>
      </p:sp>
      <p:sp>
        <p:nvSpPr>
          <p:cNvPr id="5" name="TextBox 5"/>
          <p:cNvSpPr txBox="1"/>
          <p:nvPr/>
        </p:nvSpPr>
        <p:spPr>
          <a:xfrm>
            <a:off x="1028700" y="2102890"/>
            <a:ext cx="16929955" cy="970646"/>
          </a:xfrm>
          <a:prstGeom prst="rect">
            <a:avLst/>
          </a:prstGeom>
        </p:spPr>
        <p:txBody>
          <a:bodyPr lIns="0" tIns="0" rIns="0" bIns="0" rtlCol="0" anchor="t">
            <a:spAutoFit/>
          </a:bodyPr>
          <a:lstStyle/>
          <a:p>
            <a:pPr>
              <a:lnSpc>
                <a:spcPts val="3907"/>
              </a:lnSpc>
            </a:pPr>
            <a:r>
              <a:rPr lang="en-US" sz="2442">
                <a:solidFill>
                  <a:srgbClr val="2E2E2E"/>
                </a:solidFill>
                <a:latin typeface="Montserrat Classic"/>
              </a:rPr>
              <a:t>Used Metrics-</a:t>
            </a:r>
          </a:p>
          <a:p>
            <a:pPr>
              <a:lnSpc>
                <a:spcPts val="3907"/>
              </a:lnSpc>
            </a:pPr>
            <a:endParaRPr lang="en-US" sz="2442">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248452" y="2796845"/>
            <a:ext cx="14286834" cy="6534869"/>
          </a:xfrm>
          <a:custGeom>
            <a:avLst/>
            <a:gdLst/>
            <a:ahLst/>
            <a:cxnLst/>
            <a:rect l="l" t="t" r="r" b="b"/>
            <a:pathLst>
              <a:path w="14286834" h="6534869">
                <a:moveTo>
                  <a:pt x="0" y="0"/>
                </a:moveTo>
                <a:lnTo>
                  <a:pt x="14286834" y="0"/>
                </a:lnTo>
                <a:lnTo>
                  <a:pt x="14286834" y="6534869"/>
                </a:lnTo>
                <a:lnTo>
                  <a:pt x="0" y="6534869"/>
                </a:lnTo>
                <a:lnTo>
                  <a:pt x="0" y="0"/>
                </a:lnTo>
                <a:close/>
              </a:path>
            </a:pathLst>
          </a:custGeom>
          <a:blipFill>
            <a:blip r:embed="rId8"/>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6205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REVIEW-1</a:t>
            </a:r>
          </a:p>
        </p:txBody>
      </p:sp>
      <p:sp>
        <p:nvSpPr>
          <p:cNvPr id="5" name="TextBox 5"/>
          <p:cNvSpPr txBox="1"/>
          <p:nvPr/>
        </p:nvSpPr>
        <p:spPr>
          <a:xfrm>
            <a:off x="1028700" y="2102890"/>
            <a:ext cx="16929955" cy="475675"/>
          </a:xfrm>
          <a:prstGeom prst="rect">
            <a:avLst/>
          </a:prstGeom>
        </p:spPr>
        <p:txBody>
          <a:bodyPr lIns="0" tIns="0" rIns="0" bIns="0" rtlCol="0" anchor="t">
            <a:spAutoFit/>
          </a:bodyPr>
          <a:lstStyle/>
          <a:p>
            <a:pPr>
              <a:lnSpc>
                <a:spcPts val="3907"/>
              </a:lnSpc>
            </a:pPr>
            <a:r>
              <a:rPr lang="en-US" sz="2442">
                <a:solidFill>
                  <a:srgbClr val="2E2E2E"/>
                </a:solidFill>
                <a:latin typeface="Montserrat Classic"/>
              </a:rPr>
              <a:t>Results-</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028700" y="2578564"/>
            <a:ext cx="15594015" cy="6432992"/>
          </a:xfrm>
          <a:custGeom>
            <a:avLst/>
            <a:gdLst/>
            <a:ahLst/>
            <a:cxnLst/>
            <a:rect l="l" t="t" r="r" b="b"/>
            <a:pathLst>
              <a:path w="15594015" h="6432992">
                <a:moveTo>
                  <a:pt x="0" y="0"/>
                </a:moveTo>
                <a:lnTo>
                  <a:pt x="15594015" y="0"/>
                </a:lnTo>
                <a:lnTo>
                  <a:pt x="15594015" y="6432992"/>
                </a:lnTo>
                <a:lnTo>
                  <a:pt x="0" y="6432992"/>
                </a:lnTo>
                <a:lnTo>
                  <a:pt x="0" y="0"/>
                </a:lnTo>
                <a:close/>
              </a:path>
            </a:pathLst>
          </a:custGeom>
          <a:blipFill>
            <a:blip r:embed="rId8"/>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291624"/>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REVIEW-2</a:t>
            </a:r>
          </a:p>
        </p:txBody>
      </p:sp>
      <p:sp>
        <p:nvSpPr>
          <p:cNvPr id="5" name="TextBox 5"/>
          <p:cNvSpPr txBox="1"/>
          <p:nvPr/>
        </p:nvSpPr>
        <p:spPr>
          <a:xfrm>
            <a:off x="560410" y="1440392"/>
            <a:ext cx="16929955" cy="8896103"/>
          </a:xfrm>
          <a:prstGeom prst="rect">
            <a:avLst/>
          </a:prstGeom>
        </p:spPr>
        <p:txBody>
          <a:bodyPr lIns="0" tIns="0" rIns="0" bIns="0" rtlCol="0" anchor="t">
            <a:spAutoFit/>
          </a:bodyPr>
          <a:lstStyle/>
          <a:p>
            <a:pPr>
              <a:lnSpc>
                <a:spcPts val="3907"/>
              </a:lnSpc>
            </a:pPr>
            <a:r>
              <a:rPr lang="en-US" sz="2442">
                <a:solidFill>
                  <a:srgbClr val="2E2E2E"/>
                </a:solidFill>
                <a:latin typeface="Montserrat Classic Bold"/>
              </a:rPr>
              <a:t>       A Change Detection Method for Remote Sensing Images Based on Coupled Dictionary and </a:t>
            </a:r>
          </a:p>
          <a:p>
            <a:pPr>
              <a:lnSpc>
                <a:spcPts val="3907"/>
              </a:lnSpc>
            </a:pPr>
            <a:r>
              <a:rPr lang="en-US" sz="2442">
                <a:solidFill>
                  <a:srgbClr val="2E2E2E"/>
                </a:solidFill>
                <a:latin typeface="Montserrat Classic Bold"/>
              </a:rPr>
              <a:t>      Deep Learning</a:t>
            </a:r>
          </a:p>
          <a:p>
            <a:pPr>
              <a:lnSpc>
                <a:spcPts val="3907"/>
              </a:lnSpc>
            </a:pPr>
            <a:endParaRPr lang="en-US" sz="2442">
              <a:solidFill>
                <a:srgbClr val="2E2E2E"/>
              </a:solidFill>
              <a:latin typeface="Montserrat Classic Bold"/>
            </a:endParaRPr>
          </a:p>
          <a:p>
            <a:pPr>
              <a:lnSpc>
                <a:spcPts val="3907"/>
              </a:lnSpc>
            </a:pPr>
            <a:endParaRPr lang="en-US" sz="2442">
              <a:solidFill>
                <a:srgbClr val="2E2E2E"/>
              </a:solidFill>
              <a:latin typeface="Montserrat Classic Bold"/>
            </a:endParaRPr>
          </a:p>
          <a:p>
            <a:pPr marL="527307" lvl="1" indent="-263654">
              <a:lnSpc>
                <a:spcPts val="3907"/>
              </a:lnSpc>
              <a:buFont typeface="Arial"/>
              <a:buChar char="•"/>
            </a:pPr>
            <a:r>
              <a:rPr lang="en-US" sz="2442">
                <a:solidFill>
                  <a:srgbClr val="2E2E2E"/>
                </a:solidFill>
                <a:latin typeface="Montserrat Classic Bold"/>
              </a:rPr>
              <a:t>Authors</a:t>
            </a:r>
            <a:r>
              <a:rPr lang="en-US" sz="2442">
                <a:solidFill>
                  <a:srgbClr val="2E2E2E"/>
                </a:solidFill>
                <a:latin typeface="Montserrat Classic"/>
              </a:rPr>
              <a:t>: Liu et al. </a:t>
            </a:r>
          </a:p>
          <a:p>
            <a:pPr marL="527307" lvl="1" indent="-263654">
              <a:lnSpc>
                <a:spcPts val="3907"/>
              </a:lnSpc>
              <a:buFont typeface="Arial"/>
              <a:buChar char="•"/>
            </a:pPr>
            <a:r>
              <a:rPr lang="en-US" sz="2442">
                <a:solidFill>
                  <a:srgbClr val="2E2E2E"/>
                </a:solidFill>
                <a:latin typeface="Montserrat Classic Bold"/>
              </a:rPr>
              <a:t>Publishing year</a:t>
            </a:r>
            <a:r>
              <a:rPr lang="en-US" sz="2442">
                <a:solidFill>
                  <a:srgbClr val="2E2E2E"/>
                </a:solidFill>
                <a:latin typeface="Montserrat Classic"/>
              </a:rPr>
              <a:t>: 2020</a:t>
            </a:r>
          </a:p>
          <a:p>
            <a:pPr marL="527307" lvl="1" indent="-263654">
              <a:lnSpc>
                <a:spcPts val="3907"/>
              </a:lnSpc>
              <a:buFont typeface="Arial"/>
              <a:buChar char="•"/>
            </a:pPr>
            <a:r>
              <a:rPr lang="en-US" sz="2442">
                <a:solidFill>
                  <a:srgbClr val="2E2E2E"/>
                </a:solidFill>
                <a:latin typeface="Montserrat Classic Bold"/>
              </a:rPr>
              <a:t>Focus</a:t>
            </a:r>
            <a:r>
              <a:rPr lang="en-US" sz="2442">
                <a:solidFill>
                  <a:srgbClr val="2E2E2E"/>
                </a:solidFill>
                <a:latin typeface="Montserrat Classic"/>
              </a:rPr>
              <a:t>:</a:t>
            </a:r>
          </a:p>
          <a:p>
            <a:pPr marL="1054614" lvl="2" indent="-351538">
              <a:lnSpc>
                <a:spcPts val="3907"/>
              </a:lnSpc>
              <a:buFont typeface="Arial"/>
              <a:buChar char="⚬"/>
            </a:pPr>
            <a:r>
              <a:rPr lang="en-US" sz="2442">
                <a:solidFill>
                  <a:srgbClr val="2E2E2E"/>
                </a:solidFill>
                <a:latin typeface="Montserrat Classic"/>
              </a:rPr>
              <a:t>Provides a comprehensive review of deep learning-based change detection methods for remote sensing images</a:t>
            </a:r>
          </a:p>
          <a:p>
            <a:pPr marL="527307" lvl="1" indent="-263654">
              <a:lnSpc>
                <a:spcPts val="3907"/>
              </a:lnSpc>
              <a:buFont typeface="Arial"/>
              <a:buChar char="•"/>
            </a:pPr>
            <a:r>
              <a:rPr lang="en-US" sz="2442">
                <a:solidFill>
                  <a:srgbClr val="2E2E2E"/>
                </a:solidFill>
                <a:latin typeface="Montserrat Classic Bold"/>
              </a:rPr>
              <a:t>Key Aspects</a:t>
            </a:r>
            <a:r>
              <a:rPr lang="en-US" sz="2442">
                <a:solidFill>
                  <a:srgbClr val="2E2E2E"/>
                </a:solidFill>
                <a:latin typeface="Montserrat Classic"/>
              </a:rPr>
              <a:t>:</a:t>
            </a:r>
          </a:p>
          <a:p>
            <a:pPr marL="1054614" lvl="2" indent="-351538">
              <a:lnSpc>
                <a:spcPts val="3907"/>
              </a:lnSpc>
              <a:buFont typeface="Arial"/>
              <a:buChar char="⚬"/>
            </a:pPr>
            <a:r>
              <a:rPr lang="en-US" sz="2442">
                <a:solidFill>
                  <a:srgbClr val="2E2E2E"/>
                </a:solidFill>
                <a:latin typeface="Montserrat Classic"/>
              </a:rPr>
              <a:t>Categorizes deep learning techniques for change detection into supervised, unsupervised, and hybrid approaches</a:t>
            </a:r>
          </a:p>
          <a:p>
            <a:pPr marL="1054614" lvl="2" indent="-351538">
              <a:lnSpc>
                <a:spcPts val="3907"/>
              </a:lnSpc>
              <a:buFont typeface="Arial"/>
              <a:buChar char="⚬"/>
            </a:pPr>
            <a:r>
              <a:rPr lang="en-US" sz="2442">
                <a:solidFill>
                  <a:srgbClr val="2E2E2E"/>
                </a:solidFill>
                <a:latin typeface="Montserrat Classic"/>
              </a:rPr>
              <a:t>Discusses the advantages and limitations of different deep learning architectures, such as CNNs, RNNs, and GANs</a:t>
            </a:r>
          </a:p>
          <a:p>
            <a:pPr marL="1054614" lvl="2" indent="-351538">
              <a:lnSpc>
                <a:spcPts val="3907"/>
              </a:lnSpc>
              <a:buFont typeface="Arial"/>
              <a:buChar char="⚬"/>
            </a:pPr>
            <a:r>
              <a:rPr lang="en-US" sz="2442">
                <a:solidFill>
                  <a:srgbClr val="2E2E2E"/>
                </a:solidFill>
                <a:latin typeface="Montserrat Classic"/>
              </a:rPr>
              <a:t>Examines the impact of data preprocessing, network design, and training strategies on change detection performance</a:t>
            </a:r>
          </a:p>
          <a:p>
            <a:pPr marL="1054614" lvl="2" indent="-351538">
              <a:lnSpc>
                <a:spcPts val="3907"/>
              </a:lnSpc>
              <a:buFont typeface="Arial"/>
              <a:buChar char="⚬"/>
            </a:pPr>
            <a:r>
              <a:rPr lang="en-US" sz="2442">
                <a:solidFill>
                  <a:srgbClr val="2E2E2E"/>
                </a:solidFill>
                <a:latin typeface="Montserrat Classic"/>
              </a:rPr>
              <a:t>Highlights emerging trends and future research directions in this field</a:t>
            </a:r>
          </a:p>
          <a:p>
            <a:pPr>
              <a:lnSpc>
                <a:spcPts val="3907"/>
              </a:lnSpc>
            </a:pPr>
            <a:endParaRPr lang="en-US" sz="2442">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37020" y="645583"/>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REVIEW-3</a:t>
            </a:r>
          </a:p>
        </p:txBody>
      </p:sp>
      <p:sp>
        <p:nvSpPr>
          <p:cNvPr id="5" name="TextBox 5"/>
          <p:cNvSpPr txBox="1"/>
          <p:nvPr/>
        </p:nvSpPr>
        <p:spPr>
          <a:xfrm>
            <a:off x="1028700" y="2174871"/>
            <a:ext cx="15846417" cy="8112129"/>
          </a:xfrm>
          <a:prstGeom prst="rect">
            <a:avLst/>
          </a:prstGeom>
        </p:spPr>
        <p:txBody>
          <a:bodyPr lIns="0" tIns="0" rIns="0" bIns="0" rtlCol="0" anchor="t">
            <a:spAutoFit/>
          </a:bodyPr>
          <a:lstStyle/>
          <a:p>
            <a:pPr>
              <a:lnSpc>
                <a:spcPts val="3399"/>
              </a:lnSpc>
            </a:pPr>
            <a:r>
              <a:rPr lang="en-US" sz="2124">
                <a:solidFill>
                  <a:srgbClr val="2E2E2E"/>
                </a:solidFill>
                <a:latin typeface="Montserrat Classic Bold"/>
              </a:rPr>
              <a:t>                   Change Detection Methods for Remote Sensing in the Last Decade</a:t>
            </a:r>
          </a:p>
          <a:p>
            <a:pPr>
              <a:lnSpc>
                <a:spcPts val="3399"/>
              </a:lnSpc>
            </a:pPr>
            <a:endParaRPr lang="en-US" sz="2124">
              <a:solidFill>
                <a:srgbClr val="2E2E2E"/>
              </a:solidFill>
              <a:latin typeface="Montserrat Classic Bold"/>
            </a:endParaRPr>
          </a:p>
          <a:p>
            <a:pPr marL="458769" lvl="1" indent="-229385">
              <a:lnSpc>
                <a:spcPts val="3399"/>
              </a:lnSpc>
              <a:buFont typeface="Arial"/>
              <a:buChar char="•"/>
            </a:pPr>
            <a:r>
              <a:rPr lang="en-US" sz="2124">
                <a:solidFill>
                  <a:srgbClr val="2E2E2E"/>
                </a:solidFill>
                <a:latin typeface="Montserrat Classic Bold"/>
              </a:rPr>
              <a:t>Authors:</a:t>
            </a:r>
          </a:p>
          <a:p>
            <a:pPr marL="917538" lvl="2" indent="-305846">
              <a:lnSpc>
                <a:spcPts val="3399"/>
              </a:lnSpc>
              <a:buFont typeface="Arial"/>
              <a:buChar char="⚬"/>
            </a:pPr>
            <a:r>
              <a:rPr lang="en-US" sz="2124">
                <a:solidFill>
                  <a:srgbClr val="2E2E2E"/>
                </a:solidFill>
                <a:latin typeface="Montserrat Classic"/>
              </a:rPr>
              <a:t>JCheng, Guangliang</a:t>
            </a:r>
          </a:p>
          <a:p>
            <a:pPr marL="917538" lvl="2" indent="-305846">
              <a:lnSpc>
                <a:spcPts val="3399"/>
              </a:lnSpc>
              <a:buFont typeface="Arial"/>
              <a:buChar char="⚬"/>
            </a:pPr>
            <a:r>
              <a:rPr lang="en-US" sz="2124">
                <a:solidFill>
                  <a:srgbClr val="2E2E2E"/>
                </a:solidFill>
                <a:latin typeface="Montserrat Classic"/>
              </a:rPr>
              <a:t>Huang, Yunmeng</a:t>
            </a:r>
          </a:p>
          <a:p>
            <a:pPr marL="917538" lvl="2" indent="-305846">
              <a:lnSpc>
                <a:spcPts val="3399"/>
              </a:lnSpc>
              <a:buFont typeface="Arial"/>
              <a:buChar char="⚬"/>
            </a:pPr>
            <a:r>
              <a:rPr lang="en-US" sz="2124">
                <a:solidFill>
                  <a:srgbClr val="2E2E2E"/>
                </a:solidFill>
                <a:latin typeface="Montserrat Classic"/>
              </a:rPr>
              <a:t>Li, Xiangtai</a:t>
            </a:r>
          </a:p>
          <a:p>
            <a:pPr marL="917538" lvl="2" indent="-305846">
              <a:lnSpc>
                <a:spcPts val="3399"/>
              </a:lnSpc>
              <a:buFont typeface="Arial"/>
              <a:buChar char="⚬"/>
            </a:pPr>
            <a:r>
              <a:rPr lang="en-US" sz="2124">
                <a:solidFill>
                  <a:srgbClr val="2E2E2E"/>
                </a:solidFill>
                <a:latin typeface="Montserrat Classic"/>
              </a:rPr>
              <a:t>Lyu, Shuchang</a:t>
            </a:r>
          </a:p>
          <a:p>
            <a:pPr marL="917538" lvl="2" indent="-305846">
              <a:lnSpc>
                <a:spcPts val="3399"/>
              </a:lnSpc>
              <a:buFont typeface="Arial"/>
              <a:buChar char="⚬"/>
            </a:pPr>
            <a:r>
              <a:rPr lang="en-US" sz="2124">
                <a:solidFill>
                  <a:srgbClr val="2E2E2E"/>
                </a:solidFill>
                <a:latin typeface="Montserrat Classic"/>
              </a:rPr>
              <a:t>Xu, Zhaoyang</a:t>
            </a:r>
          </a:p>
          <a:p>
            <a:pPr marL="917538" lvl="2" indent="-305846">
              <a:lnSpc>
                <a:spcPts val="3399"/>
              </a:lnSpc>
              <a:buFont typeface="Arial"/>
              <a:buChar char="⚬"/>
            </a:pPr>
            <a:r>
              <a:rPr lang="en-US" sz="2124">
                <a:solidFill>
                  <a:srgbClr val="2E2E2E"/>
                </a:solidFill>
                <a:latin typeface="Montserrat Classic"/>
              </a:rPr>
              <a:t>Zhao, Qi</a:t>
            </a:r>
          </a:p>
          <a:p>
            <a:pPr marL="917538" lvl="2" indent="-305846">
              <a:lnSpc>
                <a:spcPts val="3399"/>
              </a:lnSpc>
              <a:buFont typeface="Arial"/>
              <a:buChar char="⚬"/>
            </a:pPr>
            <a:r>
              <a:rPr lang="en-US" sz="2124">
                <a:solidFill>
                  <a:srgbClr val="2E2E2E"/>
                </a:solidFill>
                <a:latin typeface="Montserrat Classic"/>
              </a:rPr>
              <a:t>Xiang, Shiming</a:t>
            </a:r>
          </a:p>
          <a:p>
            <a:pPr marL="458769" lvl="1" indent="-229385">
              <a:lnSpc>
                <a:spcPts val="3399"/>
              </a:lnSpc>
              <a:buFont typeface="Arial"/>
              <a:buChar char="•"/>
            </a:pPr>
            <a:r>
              <a:rPr lang="en-US" sz="2124">
                <a:solidFill>
                  <a:srgbClr val="2E2E2E"/>
                </a:solidFill>
                <a:latin typeface="Montserrat Classic Bold"/>
              </a:rPr>
              <a:t>Year of Publication:</a:t>
            </a:r>
            <a:r>
              <a:rPr lang="en-US" sz="2124">
                <a:solidFill>
                  <a:srgbClr val="2E2E2E"/>
                </a:solidFill>
                <a:latin typeface="Montserrat Classic"/>
              </a:rPr>
              <a:t> 2023</a:t>
            </a:r>
          </a:p>
          <a:p>
            <a:pPr marL="458769" lvl="1" indent="-229385">
              <a:lnSpc>
                <a:spcPts val="3399"/>
              </a:lnSpc>
              <a:buFont typeface="Arial"/>
              <a:buChar char="•"/>
            </a:pPr>
            <a:r>
              <a:rPr lang="en-US" sz="2124">
                <a:solidFill>
                  <a:srgbClr val="2E2E2E"/>
                </a:solidFill>
                <a:latin typeface="Montserrat Classic Bold"/>
              </a:rPr>
              <a:t>Focus:</a:t>
            </a:r>
          </a:p>
          <a:p>
            <a:pPr marL="917538" lvl="2" indent="-305846">
              <a:lnSpc>
                <a:spcPts val="3399"/>
              </a:lnSpc>
              <a:buFont typeface="Arial"/>
              <a:buChar char="⚬"/>
            </a:pPr>
            <a:r>
              <a:rPr lang="en-US" sz="2124">
                <a:solidFill>
                  <a:srgbClr val="2E2E2E"/>
                </a:solidFill>
                <a:latin typeface="Montserrat Classic"/>
              </a:rPr>
              <a:t>Provides a comprehensive review of change detection methods for remote sensing in the last decade</a:t>
            </a:r>
          </a:p>
          <a:p>
            <a:pPr marL="458769" lvl="1" indent="-229385">
              <a:lnSpc>
                <a:spcPts val="3399"/>
              </a:lnSpc>
              <a:buFont typeface="Arial"/>
              <a:buChar char="•"/>
            </a:pPr>
            <a:r>
              <a:rPr lang="en-US" sz="2124">
                <a:solidFill>
                  <a:srgbClr val="2E2E2E"/>
                </a:solidFill>
                <a:latin typeface="Montserrat Classic Bold"/>
              </a:rPr>
              <a:t>Key Aspects:</a:t>
            </a:r>
          </a:p>
          <a:p>
            <a:pPr marL="917538" lvl="2" indent="-305846">
              <a:lnSpc>
                <a:spcPts val="3399"/>
              </a:lnSpc>
              <a:buFont typeface="Arial"/>
              <a:buChar char="⚬"/>
            </a:pPr>
            <a:r>
              <a:rPr lang="en-US" sz="2124">
                <a:solidFill>
                  <a:srgbClr val="2E2E2E"/>
                </a:solidFill>
                <a:latin typeface="Montserrat Classic"/>
              </a:rPr>
              <a:t>Categorizes change detection methods into traditional, object-based, and deep learning-based approaches</a:t>
            </a:r>
          </a:p>
          <a:p>
            <a:pPr marL="917538" lvl="2" indent="-305846">
              <a:lnSpc>
                <a:spcPts val="3399"/>
              </a:lnSpc>
              <a:buFont typeface="Arial"/>
              <a:buChar char="⚬"/>
            </a:pPr>
            <a:r>
              <a:rPr lang="en-US" sz="2124">
                <a:solidFill>
                  <a:srgbClr val="2E2E2E"/>
                </a:solidFill>
                <a:latin typeface="Montserrat Classic"/>
              </a:rPr>
              <a:t>Discusses the principles, characteristics, and performances of different methods</a:t>
            </a:r>
          </a:p>
          <a:p>
            <a:pPr marL="917538" lvl="2" indent="-305846">
              <a:lnSpc>
                <a:spcPts val="3399"/>
              </a:lnSpc>
              <a:buFont typeface="Arial"/>
              <a:buChar char="⚬"/>
            </a:pPr>
            <a:r>
              <a:rPr lang="en-US" sz="2124">
                <a:solidFill>
                  <a:srgbClr val="2E2E2E"/>
                </a:solidFill>
                <a:latin typeface="Montserrat Classic"/>
              </a:rPr>
              <a:t>Examines the impact of data preprocessing, change indicators, and evaluation metrics on change detection</a:t>
            </a:r>
          </a:p>
          <a:p>
            <a:pPr marL="917538" lvl="2" indent="-305846">
              <a:lnSpc>
                <a:spcPts val="3399"/>
              </a:lnSpc>
              <a:buFont typeface="Arial"/>
              <a:buChar char="⚬"/>
            </a:pPr>
            <a:r>
              <a:rPr lang="en-US" sz="2124">
                <a:solidFill>
                  <a:srgbClr val="2E2E2E"/>
                </a:solidFill>
                <a:latin typeface="Montserrat Classic"/>
              </a:rPr>
              <a:t>Highlights the emerging trends, challenges, and future research directions in this field</a:t>
            </a:r>
          </a:p>
          <a:p>
            <a:pPr>
              <a:lnSpc>
                <a:spcPts val="3399"/>
              </a:lnSpc>
            </a:pPr>
            <a:endParaRPr lang="en-US" sz="2124">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47060"/>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37020" y="645583"/>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REVIEW-4</a:t>
            </a:r>
          </a:p>
        </p:txBody>
      </p:sp>
      <p:sp>
        <p:nvSpPr>
          <p:cNvPr id="5" name="TextBox 5"/>
          <p:cNvSpPr txBox="1"/>
          <p:nvPr/>
        </p:nvSpPr>
        <p:spPr>
          <a:xfrm>
            <a:off x="1237020" y="1872672"/>
            <a:ext cx="16022280" cy="8112129"/>
          </a:xfrm>
          <a:prstGeom prst="rect">
            <a:avLst/>
          </a:prstGeom>
        </p:spPr>
        <p:txBody>
          <a:bodyPr lIns="0" tIns="0" rIns="0" bIns="0" rtlCol="0" anchor="t">
            <a:spAutoFit/>
          </a:bodyPr>
          <a:lstStyle/>
          <a:p>
            <a:pPr>
              <a:lnSpc>
                <a:spcPts val="3399"/>
              </a:lnSpc>
            </a:pPr>
            <a:r>
              <a:rPr lang="en-US" sz="2124">
                <a:solidFill>
                  <a:srgbClr val="2E2E2E"/>
                </a:solidFill>
                <a:latin typeface="Montserrat Classic Bold"/>
              </a:rPr>
              <a:t>                   Change Detection Methods for Remote Sensing in the Last Decade</a:t>
            </a:r>
          </a:p>
          <a:p>
            <a:pPr>
              <a:lnSpc>
                <a:spcPts val="3399"/>
              </a:lnSpc>
            </a:pPr>
            <a:endParaRPr lang="en-US" sz="2124">
              <a:solidFill>
                <a:srgbClr val="2E2E2E"/>
              </a:solidFill>
              <a:latin typeface="Montserrat Classic Bold"/>
            </a:endParaRPr>
          </a:p>
          <a:p>
            <a:pPr marL="458769" lvl="1" indent="-229385">
              <a:lnSpc>
                <a:spcPts val="3399"/>
              </a:lnSpc>
              <a:buFont typeface="Arial"/>
              <a:buChar char="•"/>
            </a:pPr>
            <a:r>
              <a:rPr lang="en-US" sz="2124">
                <a:solidFill>
                  <a:srgbClr val="2E2E2E"/>
                </a:solidFill>
                <a:latin typeface="Montserrat Classic Bold"/>
              </a:rPr>
              <a:t>Authors:</a:t>
            </a:r>
          </a:p>
          <a:p>
            <a:pPr marL="917538" lvl="2" indent="-305846">
              <a:lnSpc>
                <a:spcPts val="3399"/>
              </a:lnSpc>
              <a:buFont typeface="Arial"/>
              <a:buChar char="⚬"/>
            </a:pPr>
            <a:r>
              <a:rPr lang="en-US" sz="2124">
                <a:solidFill>
                  <a:srgbClr val="2E2E2E"/>
                </a:solidFill>
                <a:latin typeface="Montserrat Classic"/>
              </a:rPr>
              <a:t>JCheng, Guangliang</a:t>
            </a:r>
          </a:p>
          <a:p>
            <a:pPr marL="917538" lvl="2" indent="-305846">
              <a:lnSpc>
                <a:spcPts val="3399"/>
              </a:lnSpc>
              <a:buFont typeface="Arial"/>
              <a:buChar char="⚬"/>
            </a:pPr>
            <a:r>
              <a:rPr lang="en-US" sz="2124">
                <a:solidFill>
                  <a:srgbClr val="2E2E2E"/>
                </a:solidFill>
                <a:latin typeface="Montserrat Classic"/>
              </a:rPr>
              <a:t>Huang, Yunmeng</a:t>
            </a:r>
          </a:p>
          <a:p>
            <a:pPr marL="917538" lvl="2" indent="-305846">
              <a:lnSpc>
                <a:spcPts val="3399"/>
              </a:lnSpc>
              <a:buFont typeface="Arial"/>
              <a:buChar char="⚬"/>
            </a:pPr>
            <a:r>
              <a:rPr lang="en-US" sz="2124">
                <a:solidFill>
                  <a:srgbClr val="2E2E2E"/>
                </a:solidFill>
                <a:latin typeface="Montserrat Classic"/>
              </a:rPr>
              <a:t>Li, Xiangtai</a:t>
            </a:r>
          </a:p>
          <a:p>
            <a:pPr marL="917538" lvl="2" indent="-305846">
              <a:lnSpc>
                <a:spcPts val="3399"/>
              </a:lnSpc>
              <a:buFont typeface="Arial"/>
              <a:buChar char="⚬"/>
            </a:pPr>
            <a:r>
              <a:rPr lang="en-US" sz="2124">
                <a:solidFill>
                  <a:srgbClr val="2E2E2E"/>
                </a:solidFill>
                <a:latin typeface="Montserrat Classic"/>
              </a:rPr>
              <a:t>Lyu, Shuchang</a:t>
            </a:r>
          </a:p>
          <a:p>
            <a:pPr marL="917538" lvl="2" indent="-305846">
              <a:lnSpc>
                <a:spcPts val="3399"/>
              </a:lnSpc>
              <a:buFont typeface="Arial"/>
              <a:buChar char="⚬"/>
            </a:pPr>
            <a:r>
              <a:rPr lang="en-US" sz="2124">
                <a:solidFill>
                  <a:srgbClr val="2E2E2E"/>
                </a:solidFill>
                <a:latin typeface="Montserrat Classic"/>
              </a:rPr>
              <a:t>Xu, Zhaoyang</a:t>
            </a:r>
          </a:p>
          <a:p>
            <a:pPr marL="917538" lvl="2" indent="-305846">
              <a:lnSpc>
                <a:spcPts val="3399"/>
              </a:lnSpc>
              <a:buFont typeface="Arial"/>
              <a:buChar char="⚬"/>
            </a:pPr>
            <a:r>
              <a:rPr lang="en-US" sz="2124">
                <a:solidFill>
                  <a:srgbClr val="2E2E2E"/>
                </a:solidFill>
                <a:latin typeface="Montserrat Classic"/>
              </a:rPr>
              <a:t>Zhao, Qi</a:t>
            </a:r>
          </a:p>
          <a:p>
            <a:pPr marL="917538" lvl="2" indent="-305846">
              <a:lnSpc>
                <a:spcPts val="3399"/>
              </a:lnSpc>
              <a:buFont typeface="Arial"/>
              <a:buChar char="⚬"/>
            </a:pPr>
            <a:r>
              <a:rPr lang="en-US" sz="2124">
                <a:solidFill>
                  <a:srgbClr val="2E2E2E"/>
                </a:solidFill>
                <a:latin typeface="Montserrat Classic"/>
              </a:rPr>
              <a:t>Xiang, Shiming</a:t>
            </a:r>
          </a:p>
          <a:p>
            <a:pPr marL="458769" lvl="1" indent="-229385">
              <a:lnSpc>
                <a:spcPts val="3399"/>
              </a:lnSpc>
              <a:buFont typeface="Arial"/>
              <a:buChar char="•"/>
            </a:pPr>
            <a:r>
              <a:rPr lang="en-US" sz="2124">
                <a:solidFill>
                  <a:srgbClr val="2E2E2E"/>
                </a:solidFill>
                <a:latin typeface="Montserrat Classic Bold"/>
              </a:rPr>
              <a:t>Year of Publication:</a:t>
            </a:r>
            <a:r>
              <a:rPr lang="en-US" sz="2124">
                <a:solidFill>
                  <a:srgbClr val="2E2E2E"/>
                </a:solidFill>
                <a:latin typeface="Montserrat Classic"/>
              </a:rPr>
              <a:t> 2023</a:t>
            </a:r>
          </a:p>
          <a:p>
            <a:pPr marL="458769" lvl="1" indent="-229385">
              <a:lnSpc>
                <a:spcPts val="3399"/>
              </a:lnSpc>
              <a:buFont typeface="Arial"/>
              <a:buChar char="•"/>
            </a:pPr>
            <a:r>
              <a:rPr lang="en-US" sz="2124">
                <a:solidFill>
                  <a:srgbClr val="2E2E2E"/>
                </a:solidFill>
                <a:latin typeface="Montserrat Classic Bold"/>
              </a:rPr>
              <a:t>Focus:</a:t>
            </a:r>
          </a:p>
          <a:p>
            <a:pPr marL="917538" lvl="2" indent="-305846">
              <a:lnSpc>
                <a:spcPts val="3399"/>
              </a:lnSpc>
              <a:buFont typeface="Arial"/>
              <a:buChar char="⚬"/>
            </a:pPr>
            <a:r>
              <a:rPr lang="en-US" sz="2124">
                <a:solidFill>
                  <a:srgbClr val="2E2E2E"/>
                </a:solidFill>
                <a:latin typeface="Montserrat Classic"/>
              </a:rPr>
              <a:t>Provides a comprehensive review of change detection methods for remote sensing in the last decade</a:t>
            </a:r>
          </a:p>
          <a:p>
            <a:pPr marL="458769" lvl="1" indent="-229385">
              <a:lnSpc>
                <a:spcPts val="3399"/>
              </a:lnSpc>
              <a:buFont typeface="Arial"/>
              <a:buChar char="•"/>
            </a:pPr>
            <a:r>
              <a:rPr lang="en-US" sz="2124">
                <a:solidFill>
                  <a:srgbClr val="2E2E2E"/>
                </a:solidFill>
                <a:latin typeface="Montserrat Classic Bold"/>
              </a:rPr>
              <a:t>Key Aspects:</a:t>
            </a:r>
          </a:p>
          <a:p>
            <a:pPr marL="917538" lvl="2" indent="-305846">
              <a:lnSpc>
                <a:spcPts val="3399"/>
              </a:lnSpc>
              <a:buFont typeface="Arial"/>
              <a:buChar char="⚬"/>
            </a:pPr>
            <a:r>
              <a:rPr lang="en-US" sz="2124">
                <a:solidFill>
                  <a:srgbClr val="2E2E2E"/>
                </a:solidFill>
                <a:latin typeface="Montserrat Classic"/>
              </a:rPr>
              <a:t>Categorizes change detection methods into traditional, object-based, and deep learning-based approaches</a:t>
            </a:r>
          </a:p>
          <a:p>
            <a:pPr marL="917538" lvl="2" indent="-305846">
              <a:lnSpc>
                <a:spcPts val="3399"/>
              </a:lnSpc>
              <a:buFont typeface="Arial"/>
              <a:buChar char="⚬"/>
            </a:pPr>
            <a:r>
              <a:rPr lang="en-US" sz="2124">
                <a:solidFill>
                  <a:srgbClr val="2E2E2E"/>
                </a:solidFill>
                <a:latin typeface="Montserrat Classic"/>
              </a:rPr>
              <a:t>Discusses the principles, characteristics, and performances of different methods</a:t>
            </a:r>
          </a:p>
          <a:p>
            <a:pPr marL="917538" lvl="2" indent="-305846">
              <a:lnSpc>
                <a:spcPts val="3399"/>
              </a:lnSpc>
              <a:buFont typeface="Arial"/>
              <a:buChar char="⚬"/>
            </a:pPr>
            <a:r>
              <a:rPr lang="en-US" sz="2124">
                <a:solidFill>
                  <a:srgbClr val="2E2E2E"/>
                </a:solidFill>
                <a:latin typeface="Montserrat Classic"/>
              </a:rPr>
              <a:t>Examines the impact of data preprocessing, change indicators, and evaluation metrics on change detection</a:t>
            </a:r>
          </a:p>
          <a:p>
            <a:pPr marL="917538" lvl="2" indent="-305846">
              <a:lnSpc>
                <a:spcPts val="3399"/>
              </a:lnSpc>
              <a:buFont typeface="Arial"/>
              <a:buChar char="⚬"/>
            </a:pPr>
            <a:r>
              <a:rPr lang="en-US" sz="2124">
                <a:solidFill>
                  <a:srgbClr val="2E2E2E"/>
                </a:solidFill>
                <a:latin typeface="Montserrat Classic"/>
              </a:rPr>
              <a:t>Highlights the emerging trends, challenges, and future research directions in this field</a:t>
            </a:r>
          </a:p>
          <a:p>
            <a:pPr>
              <a:lnSpc>
                <a:spcPts val="3399"/>
              </a:lnSpc>
            </a:pPr>
            <a:endParaRPr lang="en-US" sz="2124">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58609" y="399090"/>
            <a:ext cx="12878568" cy="899584"/>
          </a:xfrm>
          <a:prstGeom prst="rect">
            <a:avLst/>
          </a:prstGeom>
        </p:spPr>
        <p:txBody>
          <a:bodyPr lIns="0" tIns="0" rIns="0" bIns="0" rtlCol="0" anchor="t">
            <a:spAutoFit/>
          </a:bodyPr>
          <a:lstStyle/>
          <a:p>
            <a:pPr>
              <a:lnSpc>
                <a:spcPts val="6777"/>
              </a:lnSpc>
            </a:pPr>
            <a:r>
              <a:rPr lang="en-US" sz="6777">
                <a:solidFill>
                  <a:srgbClr val="004AAD"/>
                </a:solidFill>
                <a:latin typeface="Montserrat Classic Bold"/>
              </a:rPr>
              <a:t>LITERATURE REVIEW-4</a:t>
            </a:r>
          </a:p>
        </p:txBody>
      </p:sp>
      <p:sp>
        <p:nvSpPr>
          <p:cNvPr id="5" name="TextBox 5"/>
          <p:cNvSpPr txBox="1"/>
          <p:nvPr/>
        </p:nvSpPr>
        <p:spPr>
          <a:xfrm>
            <a:off x="1028700" y="1518636"/>
            <a:ext cx="16022280" cy="8540754"/>
          </a:xfrm>
          <a:prstGeom prst="rect">
            <a:avLst/>
          </a:prstGeom>
        </p:spPr>
        <p:txBody>
          <a:bodyPr lIns="0" tIns="0" rIns="0" bIns="0" rtlCol="0" anchor="t">
            <a:spAutoFit/>
          </a:bodyPr>
          <a:lstStyle/>
          <a:p>
            <a:pPr>
              <a:lnSpc>
                <a:spcPts val="3399"/>
              </a:lnSpc>
            </a:pPr>
            <a:r>
              <a:rPr lang="en-US" sz="2124">
                <a:solidFill>
                  <a:srgbClr val="2E2E2E"/>
                </a:solidFill>
                <a:latin typeface="Montserrat Classic Bold"/>
              </a:rPr>
              <a:t>Learning Multiscale Temporal–Spatial–Spectral Features via a Multipath Convolutional LSTM Neural Network for Change Detection With Hyperspectral Images</a:t>
            </a:r>
          </a:p>
          <a:p>
            <a:pPr marL="458769" lvl="1" indent="-229385">
              <a:lnSpc>
                <a:spcPts val="3399"/>
              </a:lnSpc>
              <a:buFont typeface="Arial"/>
              <a:buChar char="•"/>
            </a:pPr>
            <a:r>
              <a:rPr lang="en-US" sz="2124">
                <a:solidFill>
                  <a:srgbClr val="2E2E2E"/>
                </a:solidFill>
                <a:latin typeface="Montserrat Classic Bold"/>
              </a:rPr>
              <a:t>Authors</a:t>
            </a:r>
            <a:r>
              <a:rPr lang="en-US" sz="2124">
                <a:solidFill>
                  <a:srgbClr val="2E2E2E"/>
                </a:solidFill>
                <a:latin typeface="Montserrat Classic"/>
              </a:rPr>
              <a:t>:</a:t>
            </a:r>
          </a:p>
          <a:p>
            <a:pPr marL="917538" lvl="2" indent="-305846">
              <a:lnSpc>
                <a:spcPts val="3399"/>
              </a:lnSpc>
              <a:buFont typeface="Arial"/>
              <a:buChar char="⚬"/>
            </a:pPr>
            <a:r>
              <a:rPr lang="en-US" sz="2124">
                <a:solidFill>
                  <a:srgbClr val="2E2E2E"/>
                </a:solidFill>
                <a:latin typeface="Montserrat Classic"/>
              </a:rPr>
              <a:t>Shi, Changjiang and Zhang, Zhijie and Zhang, Wanchang and Zhang, Chuanrong and Xu, Qiang</a:t>
            </a:r>
          </a:p>
          <a:p>
            <a:pPr marL="458769" lvl="1" indent="-229385">
              <a:lnSpc>
                <a:spcPts val="3399"/>
              </a:lnSpc>
              <a:buFont typeface="Arial"/>
              <a:buChar char="•"/>
            </a:pPr>
            <a:r>
              <a:rPr lang="en-US" sz="2124">
                <a:solidFill>
                  <a:srgbClr val="2E2E2E"/>
                </a:solidFill>
                <a:latin typeface="Montserrat Classic Bold"/>
              </a:rPr>
              <a:t>Year of Publication</a:t>
            </a:r>
            <a:r>
              <a:rPr lang="en-US" sz="2124">
                <a:solidFill>
                  <a:srgbClr val="2E2E2E"/>
                </a:solidFill>
                <a:latin typeface="Montserrat Classic"/>
              </a:rPr>
              <a:t>: 2022</a:t>
            </a:r>
          </a:p>
          <a:p>
            <a:pPr marL="458769" lvl="1" indent="-229385">
              <a:lnSpc>
                <a:spcPts val="3399"/>
              </a:lnSpc>
              <a:buFont typeface="Arial"/>
              <a:buChar char="•"/>
            </a:pPr>
            <a:r>
              <a:rPr lang="en-US" sz="2124">
                <a:solidFill>
                  <a:srgbClr val="2E2E2E"/>
                </a:solidFill>
                <a:latin typeface="Montserrat Classic Bold"/>
              </a:rPr>
              <a:t>Focus</a:t>
            </a:r>
            <a:r>
              <a:rPr lang="en-US" sz="2124">
                <a:solidFill>
                  <a:srgbClr val="2E2E2E"/>
                </a:solidFill>
                <a:latin typeface="Montserrat Classic"/>
              </a:rPr>
              <a:t>:</a:t>
            </a:r>
          </a:p>
          <a:p>
            <a:pPr marL="917538" lvl="2" indent="-305846">
              <a:lnSpc>
                <a:spcPts val="3399"/>
              </a:lnSpc>
              <a:buFont typeface="Arial"/>
              <a:buChar char="⚬"/>
            </a:pPr>
            <a:r>
              <a:rPr lang="en-US" sz="2124">
                <a:solidFill>
                  <a:srgbClr val="2E2E2E"/>
                </a:solidFill>
                <a:latin typeface="Montserrat Classic"/>
              </a:rPr>
              <a:t>Utilizing a Multipath Convolutional Long Short-Term Memory Neural Network (MP-ConvLSTM) for change detection with hyperspectral images (HSIs), integrating temporal, spatial, and spectral features to enhance accuracy and robustness.</a:t>
            </a:r>
          </a:p>
          <a:p>
            <a:pPr marL="458769" lvl="1" indent="-229385">
              <a:lnSpc>
                <a:spcPts val="3399"/>
              </a:lnSpc>
              <a:buFont typeface="Arial"/>
              <a:buChar char="•"/>
            </a:pPr>
            <a:r>
              <a:rPr lang="en-US" sz="2124">
                <a:solidFill>
                  <a:srgbClr val="2E2E2E"/>
                </a:solidFill>
                <a:latin typeface="Montserrat Classic Bold"/>
              </a:rPr>
              <a:t>Key Aspects</a:t>
            </a:r>
            <a:r>
              <a:rPr lang="en-US" sz="2124">
                <a:solidFill>
                  <a:srgbClr val="2E2E2E"/>
                </a:solidFill>
                <a:latin typeface="Montserrat Classic"/>
              </a:rPr>
              <a:t>:</a:t>
            </a:r>
          </a:p>
          <a:p>
            <a:pPr marL="917538" lvl="2" indent="-305846">
              <a:lnSpc>
                <a:spcPts val="3399"/>
              </a:lnSpc>
              <a:buFont typeface="Arial"/>
              <a:buChar char="⚬"/>
            </a:pPr>
            <a:r>
              <a:rPr lang="en-US" sz="2124">
                <a:solidFill>
                  <a:srgbClr val="2E2E2E"/>
                </a:solidFill>
                <a:latin typeface="Montserrat Classic"/>
              </a:rPr>
              <a:t>Effective utilization of DLNs with HSIs for change detection, leveraging their rich spectral and spatial information.</a:t>
            </a:r>
          </a:p>
          <a:p>
            <a:pPr marL="917538" lvl="2" indent="-305846">
              <a:lnSpc>
                <a:spcPts val="3399"/>
              </a:lnSpc>
              <a:buFont typeface="Arial"/>
              <a:buChar char="⚬"/>
            </a:pPr>
            <a:r>
              <a:rPr lang="en-US" sz="2124">
                <a:solidFill>
                  <a:srgbClr val="2E2E2E"/>
                </a:solidFill>
                <a:latin typeface="Montserrat Classic"/>
              </a:rPr>
              <a:t>Modeling multiscale temporal dependencies to extract discriminative information for land use and cover changes.</a:t>
            </a:r>
          </a:p>
          <a:p>
            <a:pPr marL="917538" lvl="2" indent="-305846">
              <a:lnSpc>
                <a:spcPts val="3399"/>
              </a:lnSpc>
              <a:buFont typeface="Arial"/>
              <a:buChar char="⚬"/>
            </a:pPr>
            <a:r>
              <a:rPr lang="en-US" sz="2124">
                <a:solidFill>
                  <a:srgbClr val="2E2E2E"/>
                </a:solidFill>
                <a:latin typeface="Montserrat Classic"/>
              </a:rPr>
              <a:t>Addressing challenges in preserving time-dependent features with the proposed MP-ConvLSTM architecture.</a:t>
            </a:r>
          </a:p>
          <a:p>
            <a:pPr marL="917538" lvl="2" indent="-305846">
              <a:lnSpc>
                <a:spcPts val="3399"/>
              </a:lnSpc>
              <a:buFont typeface="Arial"/>
              <a:buChar char="⚬"/>
            </a:pPr>
            <a:r>
              <a:rPr lang="en-US" sz="2124">
                <a:solidFill>
                  <a:srgbClr val="2E2E2E"/>
                </a:solidFill>
                <a:latin typeface="Montserrat Classic"/>
              </a:rPr>
              <a:t>Integration of LSTM and CNN in a parallel architecture to learn multilevel temporal dependencies from bitemporal HSIs.</a:t>
            </a:r>
          </a:p>
          <a:p>
            <a:pPr marL="917538" lvl="2" indent="-305846">
              <a:lnSpc>
                <a:spcPts val="3399"/>
              </a:lnSpc>
              <a:buFont typeface="Arial"/>
              <a:buChar char="⚬"/>
            </a:pPr>
            <a:r>
              <a:rPr lang="en-US" sz="2124">
                <a:solidFill>
                  <a:srgbClr val="2E2E2E"/>
                </a:solidFill>
                <a:latin typeface="Montserrat Classic"/>
              </a:rPr>
              <a:t>Utilization of feature refinement techniques like the Efficient Channel Attention (ECA) module and Siamese CNN for enhanced representation and dimensionality reduction.</a:t>
            </a:r>
          </a:p>
          <a:p>
            <a:pPr>
              <a:lnSpc>
                <a:spcPts val="3399"/>
              </a:lnSpc>
            </a:pPr>
            <a:endParaRPr lang="en-US" sz="2124">
              <a:solidFill>
                <a:srgbClr val="2E2E2E"/>
              </a:solidFill>
              <a:latin typeface="Montserrat Classic"/>
            </a:endParaRP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56958" y="6888827"/>
            <a:ext cx="15288433" cy="198437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J. G. Vinholi, B. G. Palm, D. Silva, R. Machado and M. I. Pettersson, "Change Detection Based on Convolutional Neural Networks Using Stacks of Wavelength-Resolution Synthetic Aperture Radar Images," in IEEE Transactions on Geoscience and Remote Sensing, vol. 60, pp. 1-14, 2022, Art no. 5236414, doi: 10.1109/TGRS.2022.3211010.</a:t>
            </a:r>
          </a:p>
          <a:p>
            <a:pPr>
              <a:lnSpc>
                <a:spcPts val="3200"/>
              </a:lnSpc>
            </a:pPr>
            <a:endParaRPr lang="en-US" sz="2000">
              <a:solidFill>
                <a:srgbClr val="2E2E2E"/>
              </a:solidFill>
              <a:latin typeface="Montserrat Classic"/>
            </a:endParaRPr>
          </a:p>
          <a:p>
            <a:pPr>
              <a:lnSpc>
                <a:spcPts val="3200"/>
              </a:lnSpc>
            </a:pPr>
            <a:endParaRPr lang="en-US" sz="2000">
              <a:solidFill>
                <a:srgbClr val="2E2E2E"/>
              </a:solidFill>
              <a:latin typeface="Montserrat Classic"/>
            </a:endParaRPr>
          </a:p>
        </p:txBody>
      </p:sp>
      <p:sp>
        <p:nvSpPr>
          <p:cNvPr id="4" name="Freeform 4"/>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507133" y="2994696"/>
            <a:ext cx="983083" cy="983083"/>
          </a:xfrm>
          <a:custGeom>
            <a:avLst/>
            <a:gdLst/>
            <a:ahLst/>
            <a:cxnLst/>
            <a:rect l="l" t="t" r="r" b="b"/>
            <a:pathLst>
              <a:path w="983083" h="983083">
                <a:moveTo>
                  <a:pt x="0" y="0"/>
                </a:moveTo>
                <a:lnTo>
                  <a:pt x="983083" y="0"/>
                </a:lnTo>
                <a:lnTo>
                  <a:pt x="983083" y="983083"/>
                </a:lnTo>
                <a:lnTo>
                  <a:pt x="0" y="983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47025" y="4496999"/>
            <a:ext cx="913015" cy="913015"/>
          </a:xfrm>
          <a:custGeom>
            <a:avLst/>
            <a:gdLst/>
            <a:ahLst/>
            <a:cxnLst/>
            <a:rect l="l" t="t" r="r" b="b"/>
            <a:pathLst>
              <a:path w="913015" h="913015">
                <a:moveTo>
                  <a:pt x="0" y="0"/>
                </a:moveTo>
                <a:lnTo>
                  <a:pt x="913014" y="0"/>
                </a:lnTo>
                <a:lnTo>
                  <a:pt x="913014" y="913014"/>
                </a:lnTo>
                <a:lnTo>
                  <a:pt x="0" y="9130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47025" y="5743700"/>
            <a:ext cx="903299" cy="903299"/>
          </a:xfrm>
          <a:custGeom>
            <a:avLst/>
            <a:gdLst/>
            <a:ahLst/>
            <a:cxnLst/>
            <a:rect l="l" t="t" r="r" b="b"/>
            <a:pathLst>
              <a:path w="903299" h="903299">
                <a:moveTo>
                  <a:pt x="0" y="0"/>
                </a:moveTo>
                <a:lnTo>
                  <a:pt x="903299" y="0"/>
                </a:lnTo>
                <a:lnTo>
                  <a:pt x="903299" y="903299"/>
                </a:lnTo>
                <a:lnTo>
                  <a:pt x="0" y="9032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527079" y="6980686"/>
            <a:ext cx="943191" cy="943191"/>
          </a:xfrm>
          <a:custGeom>
            <a:avLst/>
            <a:gdLst/>
            <a:ahLst/>
            <a:cxnLst/>
            <a:rect l="l" t="t" r="r" b="b"/>
            <a:pathLst>
              <a:path w="943191" h="943191">
                <a:moveTo>
                  <a:pt x="0" y="0"/>
                </a:moveTo>
                <a:lnTo>
                  <a:pt x="943191" y="0"/>
                </a:lnTo>
                <a:lnTo>
                  <a:pt x="943191" y="943191"/>
                </a:lnTo>
                <a:lnTo>
                  <a:pt x="0" y="9431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59682" y="8334210"/>
            <a:ext cx="1077984" cy="1077984"/>
          </a:xfrm>
          <a:custGeom>
            <a:avLst/>
            <a:gdLst/>
            <a:ahLst/>
            <a:cxnLst/>
            <a:rect l="l" t="t" r="r" b="b"/>
            <a:pathLst>
              <a:path w="1077984" h="1077984">
                <a:moveTo>
                  <a:pt x="0" y="0"/>
                </a:moveTo>
                <a:lnTo>
                  <a:pt x="1077984" y="0"/>
                </a:lnTo>
                <a:lnTo>
                  <a:pt x="1077984" y="1077983"/>
                </a:lnTo>
                <a:lnTo>
                  <a:pt x="0" y="10779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1028700" y="967887"/>
            <a:ext cx="9855294"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REFERRENCES</a:t>
            </a:r>
          </a:p>
        </p:txBody>
      </p:sp>
      <p:sp>
        <p:nvSpPr>
          <p:cNvPr id="11" name="TextBox 11"/>
          <p:cNvSpPr txBox="1"/>
          <p:nvPr/>
        </p:nvSpPr>
        <p:spPr>
          <a:xfrm>
            <a:off x="1756958" y="2908971"/>
            <a:ext cx="14973749" cy="118427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Yang, W., Song, H., Du, L., Dai, S., &amp; Xu, Y. (2022, January 17). A Change Detection Method for Remote Sensing Images Based on Coupled Dictionary and Deep Learning. Computational Intelligence and Neuroscience, 2022, 1–14. https://doi.org/10.1155/2022/3404858</a:t>
            </a:r>
          </a:p>
        </p:txBody>
      </p:sp>
      <p:sp>
        <p:nvSpPr>
          <p:cNvPr id="12" name="TextBox 12"/>
          <p:cNvSpPr txBox="1"/>
          <p:nvPr/>
        </p:nvSpPr>
        <p:spPr>
          <a:xfrm>
            <a:off x="1756958" y="4208780"/>
            <a:ext cx="14703783" cy="1917065"/>
          </a:xfrm>
          <a:prstGeom prst="rect">
            <a:avLst/>
          </a:prstGeom>
        </p:spPr>
        <p:txBody>
          <a:bodyPr lIns="0" tIns="0" rIns="0" bIns="0" rtlCol="0" anchor="t">
            <a:spAutoFit/>
          </a:bodyPr>
          <a:lstStyle/>
          <a:p>
            <a:pPr>
              <a:lnSpc>
                <a:spcPts val="3060"/>
              </a:lnSpc>
            </a:pPr>
            <a:endParaRPr/>
          </a:p>
          <a:p>
            <a:pPr>
              <a:lnSpc>
                <a:spcPts val="3060"/>
              </a:lnSpc>
            </a:pPr>
            <a:r>
              <a:rPr lang="en-US" sz="2000">
                <a:solidFill>
                  <a:srgbClr val="2E2E2E"/>
                </a:solidFill>
                <a:latin typeface="Montserrat Classic"/>
              </a:rPr>
              <a:t>Shafique, A., Cao, G., Khan, Z., Asad, M., &amp; Aslam, M. (2022, February 11). Deep Learning-Based Change Detection in Remote Sensing Images: A Review. Remote Sensing, 14(4), 871. https://doi.org/10.3390/rs14040871</a:t>
            </a:r>
          </a:p>
          <a:p>
            <a:pPr>
              <a:lnSpc>
                <a:spcPts val="3200"/>
              </a:lnSpc>
            </a:pPr>
            <a:endParaRPr lang="en-US" sz="2000">
              <a:solidFill>
                <a:srgbClr val="2E2E2E"/>
              </a:solidFill>
              <a:latin typeface="Montserrat Classic"/>
            </a:endParaRPr>
          </a:p>
          <a:p>
            <a:pPr>
              <a:lnSpc>
                <a:spcPts val="3200"/>
              </a:lnSpc>
            </a:pPr>
            <a:endParaRPr lang="en-US" sz="2000">
              <a:solidFill>
                <a:srgbClr val="2E2E2E"/>
              </a:solidFill>
              <a:latin typeface="Montserrat Classic"/>
            </a:endParaRPr>
          </a:p>
        </p:txBody>
      </p:sp>
      <p:sp>
        <p:nvSpPr>
          <p:cNvPr id="13" name="TextBox 13"/>
          <p:cNvSpPr txBox="1"/>
          <p:nvPr/>
        </p:nvSpPr>
        <p:spPr>
          <a:xfrm>
            <a:off x="1756958" y="5790278"/>
            <a:ext cx="14703783" cy="1184274"/>
          </a:xfrm>
          <a:prstGeom prst="rect">
            <a:avLst/>
          </a:prstGeom>
        </p:spPr>
        <p:txBody>
          <a:bodyPr lIns="0" tIns="0" rIns="0" bIns="0" rtlCol="0" anchor="t">
            <a:spAutoFit/>
          </a:bodyPr>
          <a:lstStyle/>
          <a:p>
            <a:pPr>
              <a:lnSpc>
                <a:spcPts val="3200"/>
              </a:lnSpc>
            </a:pPr>
            <a:r>
              <a:rPr lang="en-US" sz="2000">
                <a:solidFill>
                  <a:srgbClr val="2E2E2E"/>
                </a:solidFill>
                <a:latin typeface="Montserrat Classic"/>
              </a:rPr>
              <a:t>JCheng, Guangliang &amp; Huang, Yunmeng &amp; Li, Xiangtai &amp; Lyu, Shuchang &amp; Xu, Zhaoyang &amp; Zhao, Qi &amp; Xiang, Shiming. (2023). Change Detection Methods for Remote Sensing in the Last Decade: A Comprehensive Review. </a:t>
            </a:r>
          </a:p>
          <a:p>
            <a:pPr>
              <a:lnSpc>
                <a:spcPts val="3200"/>
              </a:lnSpc>
            </a:pPr>
            <a:endParaRPr lang="en-US" sz="2000">
              <a:solidFill>
                <a:srgbClr val="2E2E2E"/>
              </a:solidFill>
              <a:latin typeface="Montserrat Classic"/>
            </a:endParaRPr>
          </a:p>
        </p:txBody>
      </p:sp>
      <p:sp>
        <p:nvSpPr>
          <p:cNvPr id="14" name="TextBox 14"/>
          <p:cNvSpPr txBox="1"/>
          <p:nvPr/>
        </p:nvSpPr>
        <p:spPr>
          <a:xfrm>
            <a:off x="1756958" y="7928900"/>
            <a:ext cx="15288433" cy="1850503"/>
          </a:xfrm>
          <a:prstGeom prst="rect">
            <a:avLst/>
          </a:prstGeom>
        </p:spPr>
        <p:txBody>
          <a:bodyPr lIns="0" tIns="0" rIns="0" bIns="0" rtlCol="0" anchor="t">
            <a:spAutoFit/>
          </a:bodyPr>
          <a:lstStyle/>
          <a:p>
            <a:pPr algn="ctr">
              <a:lnSpc>
                <a:spcPts val="3067"/>
              </a:lnSpc>
            </a:pPr>
            <a:endParaRPr/>
          </a:p>
          <a:p>
            <a:pPr algn="l">
              <a:lnSpc>
                <a:spcPts val="2940"/>
              </a:lnSpc>
            </a:pPr>
            <a:r>
              <a:rPr lang="en-US" sz="2100">
                <a:solidFill>
                  <a:srgbClr val="000000"/>
                </a:solidFill>
                <a:latin typeface="Canva Sans"/>
              </a:rPr>
              <a:t>Shi, C., Zhang, Z., Zhang, W., Zhang, C., &amp; Xu, Q. (2022). Learning Multiscale Temporal–Spatial–Spectral Features via a Multipath Convolutional LSTM Neural Network for Change Detection With Hyperspectral Images. IEEE Transactions on Geoscience and Remote Sensing, 60, 1–16. https://doi.org/10.1109/tgrs.2022.3176642</a:t>
            </a:r>
          </a:p>
          <a:p>
            <a:pPr algn="ctr">
              <a:lnSpc>
                <a:spcPts val="2940"/>
              </a:lnSpc>
            </a:pPr>
            <a:endParaRPr lang="en-US" sz="2100">
              <a:solidFill>
                <a:srgbClr val="000000"/>
              </a:solidFill>
              <a:latin typeface="Canv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90625"/>
            <a:ext cx="9855294"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CONCLUSION</a:t>
            </a:r>
          </a:p>
        </p:txBody>
      </p:sp>
      <p:sp>
        <p:nvSpPr>
          <p:cNvPr id="5" name="TextBox 5"/>
          <p:cNvSpPr txBox="1"/>
          <p:nvPr/>
        </p:nvSpPr>
        <p:spPr>
          <a:xfrm>
            <a:off x="1028700" y="3099640"/>
            <a:ext cx="14973749" cy="3728721"/>
          </a:xfrm>
          <a:prstGeom prst="rect">
            <a:avLst/>
          </a:prstGeom>
        </p:spPr>
        <p:txBody>
          <a:bodyPr lIns="0" tIns="0" rIns="0" bIns="0" rtlCol="0" anchor="t">
            <a:spAutoFit/>
          </a:bodyPr>
          <a:lstStyle/>
          <a:p>
            <a:pPr marL="669286" lvl="1" indent="-334643">
              <a:lnSpc>
                <a:spcPts val="4959"/>
              </a:lnSpc>
              <a:buFont typeface="Arial"/>
              <a:buChar char="•"/>
            </a:pPr>
            <a:r>
              <a:rPr lang="en-US" sz="3099">
                <a:solidFill>
                  <a:srgbClr val="2E2E2E"/>
                </a:solidFill>
                <a:latin typeface="Montserrat Classic"/>
              </a:rPr>
              <a:t>The coupled dictionary and deep learning approach offers a promising advancement in change detection for remote sensing images.</a:t>
            </a:r>
          </a:p>
          <a:p>
            <a:pPr marL="669286" lvl="1" indent="-334643">
              <a:lnSpc>
                <a:spcPts val="4959"/>
              </a:lnSpc>
              <a:buFont typeface="Arial"/>
              <a:buChar char="•"/>
            </a:pPr>
            <a:r>
              <a:rPr lang="en-US" sz="3099">
                <a:solidFill>
                  <a:srgbClr val="2E2E2E"/>
                </a:solidFill>
                <a:latin typeface="Montserrat Classic"/>
              </a:rPr>
              <a:t>It effectively captures spatial-temporal relationships and utilizes deep learning techniques.</a:t>
            </a:r>
          </a:p>
          <a:p>
            <a:pPr marL="669286" lvl="1" indent="-334643">
              <a:lnSpc>
                <a:spcPts val="4959"/>
              </a:lnSpc>
              <a:buFont typeface="Arial"/>
              <a:buChar char="•"/>
            </a:pPr>
            <a:r>
              <a:rPr lang="en-US" sz="3099">
                <a:solidFill>
                  <a:srgbClr val="2E2E2E"/>
                </a:solidFill>
                <a:latin typeface="Montserrat Classic"/>
              </a:rPr>
              <a:t>This method achieves superior accuracy, especially in scenarios involving edge pixels and small objects.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90625"/>
            <a:ext cx="15839481"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PIXEL-BASED METHODS [1]</a:t>
            </a:r>
          </a:p>
        </p:txBody>
      </p:sp>
      <p:sp>
        <p:nvSpPr>
          <p:cNvPr id="5" name="TextBox 5"/>
          <p:cNvSpPr txBox="1"/>
          <p:nvPr/>
        </p:nvSpPr>
        <p:spPr>
          <a:xfrm>
            <a:off x="821562" y="2682091"/>
            <a:ext cx="15638014" cy="6067425"/>
          </a:xfrm>
          <a:prstGeom prst="rect">
            <a:avLst/>
          </a:prstGeom>
        </p:spPr>
        <p:txBody>
          <a:bodyPr lIns="0" tIns="0" rIns="0" bIns="0" rtlCol="0" anchor="t">
            <a:spAutoFit/>
          </a:bodyPr>
          <a:lstStyle/>
          <a:p>
            <a:pPr>
              <a:lnSpc>
                <a:spcPts val="4800"/>
              </a:lnSpc>
            </a:pPr>
            <a:endParaRPr/>
          </a:p>
          <a:p>
            <a:pPr marL="647700" lvl="1" indent="-323850">
              <a:lnSpc>
                <a:spcPts val="4800"/>
              </a:lnSpc>
              <a:buFont typeface="Arial"/>
              <a:buChar char="•"/>
            </a:pPr>
            <a:r>
              <a:rPr lang="en-US" sz="3000">
                <a:solidFill>
                  <a:srgbClr val="2E2E2E"/>
                </a:solidFill>
                <a:latin typeface="Montserrat Classic"/>
              </a:rPr>
              <a:t>Traditional change detection techniques analyze individual pixels independently.</a:t>
            </a:r>
          </a:p>
          <a:p>
            <a:pPr marL="647700" lvl="1" indent="-323850">
              <a:lnSpc>
                <a:spcPts val="4800"/>
              </a:lnSpc>
              <a:buFont typeface="Arial"/>
              <a:buChar char="•"/>
            </a:pPr>
            <a:r>
              <a:rPr lang="en-US" sz="3000">
                <a:solidFill>
                  <a:srgbClr val="2E2E2E"/>
                </a:solidFill>
                <a:latin typeface="Montserrat Classic"/>
              </a:rPr>
              <a:t>Changes are detected based on pixel intensity or spectral characteristics.</a:t>
            </a:r>
          </a:p>
          <a:p>
            <a:pPr marL="647700" lvl="1" indent="-323850">
              <a:lnSpc>
                <a:spcPts val="4800"/>
              </a:lnSpc>
              <a:buFont typeface="Arial"/>
              <a:buChar char="•"/>
            </a:pPr>
            <a:r>
              <a:rPr lang="en-US" sz="3000">
                <a:solidFill>
                  <a:srgbClr val="2E2E2E"/>
                </a:solidFill>
                <a:latin typeface="Montserrat Classic"/>
              </a:rPr>
              <a:t>Limitation: Ignoring spatial context leads to inaccurate results.</a:t>
            </a:r>
          </a:p>
          <a:p>
            <a:pPr marL="647700" lvl="1" indent="-323850">
              <a:lnSpc>
                <a:spcPts val="4800"/>
              </a:lnSpc>
              <a:buFont typeface="Arial"/>
              <a:buChar char="•"/>
            </a:pPr>
            <a:r>
              <a:rPr lang="en-US" sz="3000">
                <a:solidFill>
                  <a:srgbClr val="2E2E2E"/>
                </a:solidFill>
                <a:latin typeface="Montserrat Classic"/>
              </a:rPr>
              <a:t>Missing contextual information can result in false positives or negatives.</a:t>
            </a:r>
          </a:p>
          <a:p>
            <a:pPr marL="647700" lvl="1" indent="-323850">
              <a:lnSpc>
                <a:spcPts val="4800"/>
              </a:lnSpc>
              <a:buFont typeface="Arial"/>
              <a:buChar char="•"/>
            </a:pPr>
            <a:r>
              <a:rPr lang="en-US" sz="3000">
                <a:solidFill>
                  <a:srgbClr val="2E2E2E"/>
                </a:solidFill>
                <a:latin typeface="Montserrat Classic"/>
              </a:rPr>
              <a:t>Changes might go undetected or incorrectly identified, leading to erroneous conclusions.</a:t>
            </a:r>
          </a:p>
          <a:p>
            <a:pPr marL="647700" lvl="1" indent="-323850">
              <a:lnSpc>
                <a:spcPts val="4800"/>
              </a:lnSpc>
              <a:buFont typeface="Arial"/>
              <a:buChar char="•"/>
            </a:pPr>
            <a:r>
              <a:rPr lang="en-US" sz="3000">
                <a:solidFill>
                  <a:srgbClr val="2E2E2E"/>
                </a:solidFill>
                <a:latin typeface="Montserrat Classic"/>
              </a:rPr>
              <a:t>Example: Urban expansion may be missed if only individual pixel changes are considered.</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263576" y="4159906"/>
            <a:ext cx="7178073"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81100"/>
            <a:ext cx="17056415" cy="1106174"/>
          </a:xfrm>
          <a:prstGeom prst="rect">
            <a:avLst/>
          </a:prstGeom>
        </p:spPr>
        <p:txBody>
          <a:bodyPr lIns="0" tIns="0" rIns="0" bIns="0" rtlCol="0" anchor="t">
            <a:spAutoFit/>
          </a:bodyPr>
          <a:lstStyle/>
          <a:p>
            <a:pPr>
              <a:lnSpc>
                <a:spcPts val="8300"/>
              </a:lnSpc>
            </a:pPr>
            <a:r>
              <a:rPr lang="en-US" sz="8300">
                <a:solidFill>
                  <a:srgbClr val="004AAD"/>
                </a:solidFill>
                <a:latin typeface="Montserrat Classic Bold"/>
              </a:rPr>
              <a:t>EDGE PIXEL UNCERTAINTY [1]</a:t>
            </a:r>
          </a:p>
        </p:txBody>
      </p:sp>
      <p:sp>
        <p:nvSpPr>
          <p:cNvPr id="5" name="TextBox 5"/>
          <p:cNvSpPr txBox="1"/>
          <p:nvPr/>
        </p:nvSpPr>
        <p:spPr>
          <a:xfrm>
            <a:off x="1028700" y="2889229"/>
            <a:ext cx="15638014" cy="6067425"/>
          </a:xfrm>
          <a:prstGeom prst="rect">
            <a:avLst/>
          </a:prstGeom>
        </p:spPr>
        <p:txBody>
          <a:bodyPr lIns="0" tIns="0" rIns="0" bIns="0" rtlCol="0" anchor="t">
            <a:spAutoFit/>
          </a:bodyPr>
          <a:lstStyle/>
          <a:p>
            <a:pPr marL="647700" lvl="1" indent="-323850">
              <a:lnSpc>
                <a:spcPts val="4800"/>
              </a:lnSpc>
              <a:buFont typeface="Arial"/>
              <a:buChar char="•"/>
            </a:pPr>
            <a:r>
              <a:rPr lang="en-US" sz="3000">
                <a:solidFill>
                  <a:srgbClr val="2E2E2E"/>
                </a:solidFill>
                <a:latin typeface="Montserrat Classic"/>
              </a:rPr>
              <a:t>Traditional change detection methods often struggle with the uncertainty associated with classifying pixels at the borders of changing objects.</a:t>
            </a:r>
          </a:p>
          <a:p>
            <a:pPr marL="647700" lvl="1" indent="-323850">
              <a:lnSpc>
                <a:spcPts val="4800"/>
              </a:lnSpc>
              <a:buFont typeface="Arial"/>
              <a:buChar char="•"/>
            </a:pPr>
            <a:r>
              <a:rPr lang="en-US" sz="3000">
                <a:solidFill>
                  <a:srgbClr val="2E2E2E"/>
                </a:solidFill>
                <a:latin typeface="Montserrat Classic"/>
              </a:rPr>
              <a:t>This uncertainty arises from abrupt transitions between different land cover types or features, making it challenging to accurately delineate change boundaries.</a:t>
            </a:r>
          </a:p>
          <a:p>
            <a:pPr marL="647700" lvl="1" indent="-323850">
              <a:lnSpc>
                <a:spcPts val="4800"/>
              </a:lnSpc>
              <a:buFont typeface="Arial"/>
              <a:buChar char="•"/>
            </a:pPr>
            <a:r>
              <a:rPr lang="en-US" sz="3000">
                <a:solidFill>
                  <a:srgbClr val="2E2E2E"/>
                </a:solidFill>
                <a:latin typeface="Montserrat Classic"/>
              </a:rPr>
              <a:t>For instance, in satellite imagery monitoring urban expansion, distinguishing between developed areas and surrounding vegetation along edges can be difficult due to mixed pixel compositions.</a:t>
            </a:r>
          </a:p>
          <a:p>
            <a:pPr marL="647700" lvl="1" indent="-323850">
              <a:lnSpc>
                <a:spcPts val="4800"/>
              </a:lnSpc>
              <a:buFont typeface="Arial"/>
              <a:buChar char="•"/>
            </a:pPr>
            <a:r>
              <a:rPr lang="en-US" sz="3000">
                <a:solidFill>
                  <a:srgbClr val="2E2E2E"/>
                </a:solidFill>
                <a:latin typeface="Montserrat Classic"/>
              </a:rPr>
              <a:t>These challenges can lead to inaccuracies in change detection results, impacting the reliability of assessments of landscape dynamics over time.</a:t>
            </a:r>
          </a:p>
        </p:txBody>
      </p:sp>
      <p:sp>
        <p:nvSpPr>
          <p:cNvPr id="6" name="Freeform 6"/>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71575"/>
            <a:ext cx="15839481" cy="1103635"/>
          </a:xfrm>
          <a:prstGeom prst="rect">
            <a:avLst/>
          </a:prstGeom>
        </p:spPr>
        <p:txBody>
          <a:bodyPr lIns="0" tIns="0" rIns="0" bIns="0" rtlCol="0" anchor="t">
            <a:spAutoFit/>
          </a:bodyPr>
          <a:lstStyle/>
          <a:p>
            <a:pPr>
              <a:lnSpc>
                <a:spcPts val="8200"/>
              </a:lnSpc>
            </a:pPr>
            <a:r>
              <a:rPr lang="en-US" sz="8200">
                <a:solidFill>
                  <a:srgbClr val="004AAD"/>
                </a:solidFill>
                <a:latin typeface="Montserrat Classic Bold"/>
              </a:rPr>
              <a:t>EDGE PIXEL UNCERTAINTY [1]</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2552587" y="3057628"/>
            <a:ext cx="13182825" cy="4171744"/>
            <a:chOff x="0" y="0"/>
            <a:chExt cx="2586737" cy="818580"/>
          </a:xfrm>
        </p:grpSpPr>
        <p:sp>
          <p:nvSpPr>
            <p:cNvPr id="7" name="Freeform 7"/>
            <p:cNvSpPr/>
            <p:nvPr/>
          </p:nvSpPr>
          <p:spPr>
            <a:xfrm>
              <a:off x="0" y="0"/>
              <a:ext cx="2586737" cy="818580"/>
            </a:xfrm>
            <a:custGeom>
              <a:avLst/>
              <a:gdLst/>
              <a:ahLst/>
              <a:cxnLst/>
              <a:rect l="l" t="t" r="r" b="b"/>
              <a:pathLst>
                <a:path w="2586737" h="818580">
                  <a:moveTo>
                    <a:pt x="13507" y="0"/>
                  </a:moveTo>
                  <a:lnTo>
                    <a:pt x="2573230" y="0"/>
                  </a:lnTo>
                  <a:cubicBezTo>
                    <a:pt x="2576812" y="0"/>
                    <a:pt x="2580248" y="1423"/>
                    <a:pt x="2582781" y="3956"/>
                  </a:cubicBezTo>
                  <a:cubicBezTo>
                    <a:pt x="2585314" y="6489"/>
                    <a:pt x="2586737" y="9925"/>
                    <a:pt x="2586737" y="13507"/>
                  </a:cubicBezTo>
                  <a:lnTo>
                    <a:pt x="2586737" y="805073"/>
                  </a:lnTo>
                  <a:cubicBezTo>
                    <a:pt x="2586737" y="812533"/>
                    <a:pt x="2580690" y="818580"/>
                    <a:pt x="2573230" y="818580"/>
                  </a:cubicBezTo>
                  <a:lnTo>
                    <a:pt x="13507" y="818580"/>
                  </a:lnTo>
                  <a:cubicBezTo>
                    <a:pt x="6047" y="818580"/>
                    <a:pt x="0" y="812533"/>
                    <a:pt x="0" y="805073"/>
                  </a:cubicBezTo>
                  <a:lnTo>
                    <a:pt x="0" y="13507"/>
                  </a:lnTo>
                  <a:cubicBezTo>
                    <a:pt x="0" y="6047"/>
                    <a:pt x="6047" y="0"/>
                    <a:pt x="13507" y="0"/>
                  </a:cubicBezTo>
                  <a:close/>
                </a:path>
              </a:pathLst>
            </a:custGeom>
            <a:blipFill>
              <a:blip r:embed="rId8"/>
              <a:stretch>
                <a:fillRect l="-183" r="-183"/>
              </a:stretch>
            </a:blipFill>
          </p:spPr>
        </p:sp>
      </p:grpSp>
      <p:sp>
        <p:nvSpPr>
          <p:cNvPr id="8" name="TextBox 8"/>
          <p:cNvSpPr txBox="1"/>
          <p:nvPr/>
        </p:nvSpPr>
        <p:spPr>
          <a:xfrm>
            <a:off x="2994296" y="7631716"/>
            <a:ext cx="12741116" cy="580390"/>
          </a:xfrm>
          <a:prstGeom prst="rect">
            <a:avLst/>
          </a:prstGeom>
        </p:spPr>
        <p:txBody>
          <a:bodyPr lIns="0" tIns="0" rIns="0" bIns="0" rtlCol="0" anchor="t">
            <a:spAutoFit/>
          </a:bodyPr>
          <a:lstStyle/>
          <a:p>
            <a:pPr algn="ctr">
              <a:lnSpc>
                <a:spcPts val="4759"/>
              </a:lnSpc>
            </a:pPr>
            <a:r>
              <a:rPr lang="en-US" sz="3399">
                <a:solidFill>
                  <a:srgbClr val="004AAD"/>
                </a:solidFill>
                <a:latin typeface="Canva Sans"/>
              </a:rPr>
              <a:t>(a) A  circle (b) Edge detection of circle (c) Smoothing of edge </a:t>
            </a:r>
          </a:p>
        </p:txBody>
      </p:sp>
      <p:sp>
        <p:nvSpPr>
          <p:cNvPr id="9" name="TextBox 9"/>
          <p:cNvSpPr txBox="1"/>
          <p:nvPr/>
        </p:nvSpPr>
        <p:spPr>
          <a:xfrm>
            <a:off x="15127991" y="9191625"/>
            <a:ext cx="1740190" cy="588762"/>
          </a:xfrm>
          <a:prstGeom prst="rect">
            <a:avLst/>
          </a:prstGeom>
        </p:spPr>
        <p:txBody>
          <a:bodyPr lIns="0" tIns="0" rIns="0" bIns="0" rtlCol="0" anchor="t">
            <a:spAutoFit/>
          </a:bodyPr>
          <a:lstStyle/>
          <a:p>
            <a:pPr algn="ctr">
              <a:lnSpc>
                <a:spcPts val="4823"/>
              </a:lnSpc>
            </a:pPr>
            <a:r>
              <a:rPr lang="en-US" sz="3445" u="sng">
                <a:solidFill>
                  <a:srgbClr val="004AAD"/>
                </a:solidFill>
                <a:latin typeface="Canva Sans"/>
                <a:hlinkClick r:id="rId9" tooltip="https://www.google.com/url?sa=i&amp;url=https%3A%2F%2Fwww.researchgate.net%2Ffigure%2FIllustration-of-the-measurement-uncertainty-due-to-surface-determination-a-CT-image-of_fig1_272525593&amp;psig=AOvVaw2ACF5htW8nX-HNNksqAmSn&amp;ust=1712748162598000&amp;source=images&amp;cd=vfe&amp;opi=89978449&amp;ved=0CBQQjhxqFwoTCNjhj6CCtYUDFQAAAAAdAAAAABAE"/>
              </a:rPr>
              <a:t>Source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69531"/>
            <a:ext cx="15839481" cy="2194564"/>
          </a:xfrm>
          <a:prstGeom prst="rect">
            <a:avLst/>
          </a:prstGeom>
        </p:spPr>
        <p:txBody>
          <a:bodyPr lIns="0" tIns="0" rIns="0" bIns="0" rtlCol="0" anchor="t">
            <a:spAutoFit/>
          </a:bodyPr>
          <a:lstStyle/>
          <a:p>
            <a:pPr>
              <a:lnSpc>
                <a:spcPts val="8400"/>
              </a:lnSpc>
            </a:pPr>
            <a:r>
              <a:rPr lang="en-US" sz="8400">
                <a:solidFill>
                  <a:srgbClr val="004AAD"/>
                </a:solidFill>
                <a:latin typeface="Montserrat Classic Bold"/>
              </a:rPr>
              <a:t>SMALL OBJECT MISCLASSIFICATION [2]</a:t>
            </a:r>
          </a:p>
        </p:txBody>
      </p:sp>
      <p:sp>
        <p:nvSpPr>
          <p:cNvPr id="5" name="TextBox 5"/>
          <p:cNvSpPr txBox="1"/>
          <p:nvPr/>
        </p:nvSpPr>
        <p:spPr>
          <a:xfrm>
            <a:off x="1028700" y="3240074"/>
            <a:ext cx="15638014" cy="4848225"/>
          </a:xfrm>
          <a:prstGeom prst="rect">
            <a:avLst/>
          </a:prstGeom>
        </p:spPr>
        <p:txBody>
          <a:bodyPr lIns="0" tIns="0" rIns="0" bIns="0" rtlCol="0" anchor="t">
            <a:spAutoFit/>
          </a:bodyPr>
          <a:lstStyle/>
          <a:p>
            <a:pPr marL="647700" lvl="1" indent="-323850">
              <a:lnSpc>
                <a:spcPts val="4800"/>
              </a:lnSpc>
              <a:buFont typeface="Arial"/>
              <a:buChar char="•"/>
            </a:pPr>
            <a:r>
              <a:rPr lang="en-US" sz="3000">
                <a:solidFill>
                  <a:srgbClr val="2E2E2E"/>
                </a:solidFill>
                <a:latin typeface="Montserrat Classic"/>
              </a:rPr>
              <a:t>Traditional CD methods often struggle to detect changes in small features within the landscape.</a:t>
            </a:r>
          </a:p>
          <a:p>
            <a:pPr marL="647700" lvl="1" indent="-323850">
              <a:lnSpc>
                <a:spcPts val="4800"/>
              </a:lnSpc>
              <a:buFont typeface="Arial"/>
              <a:buChar char="•"/>
            </a:pPr>
            <a:r>
              <a:rPr lang="en-US" sz="3000">
                <a:solidFill>
                  <a:srgbClr val="2E2E2E"/>
                </a:solidFill>
                <a:latin typeface="Montserrat Classic"/>
              </a:rPr>
              <a:t>They may overlook or misclassify subtle changes amidst the larger spatial context.</a:t>
            </a:r>
          </a:p>
          <a:p>
            <a:pPr marL="647700" lvl="1" indent="-323850">
              <a:lnSpc>
                <a:spcPts val="4800"/>
              </a:lnSpc>
              <a:buFont typeface="Arial"/>
              <a:buChar char="•"/>
            </a:pPr>
            <a:r>
              <a:rPr lang="en-US" sz="3000">
                <a:solidFill>
                  <a:srgbClr val="2E2E2E"/>
                </a:solidFill>
                <a:latin typeface="Montserrat Classic"/>
              </a:rPr>
              <a:t>For example, detecting alterations in small-scale agricultural plots or individual trees within a forested area can be challenging.</a:t>
            </a:r>
          </a:p>
          <a:p>
            <a:pPr marL="647700" lvl="1" indent="-323850">
              <a:lnSpc>
                <a:spcPts val="4800"/>
              </a:lnSpc>
              <a:buFont typeface="Arial"/>
              <a:buChar char="•"/>
            </a:pPr>
            <a:r>
              <a:rPr lang="en-US" sz="3000">
                <a:solidFill>
                  <a:srgbClr val="2E2E2E"/>
                </a:solidFill>
                <a:latin typeface="Montserrat Classic"/>
              </a:rPr>
              <a:t>This limitation can lead to inaccuracies in the change detection process, affecting overall accuracy.</a:t>
            </a:r>
          </a:p>
        </p:txBody>
      </p:sp>
      <p:sp>
        <p:nvSpPr>
          <p:cNvPr id="6" name="Freeform 6"/>
          <p:cNvSpPr/>
          <p:nvPr/>
        </p:nvSpPr>
        <p:spPr>
          <a:xfrm rot="1505868">
            <a:off x="9245019" y="3643644"/>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364245"/>
            <a:ext cx="15839481" cy="2194564"/>
          </a:xfrm>
          <a:prstGeom prst="rect">
            <a:avLst/>
          </a:prstGeom>
        </p:spPr>
        <p:txBody>
          <a:bodyPr lIns="0" tIns="0" rIns="0" bIns="0" rtlCol="0" anchor="t">
            <a:spAutoFit/>
          </a:bodyPr>
          <a:lstStyle/>
          <a:p>
            <a:pPr>
              <a:lnSpc>
                <a:spcPts val="8400"/>
              </a:lnSpc>
            </a:pPr>
            <a:r>
              <a:rPr lang="en-US" sz="8400">
                <a:solidFill>
                  <a:srgbClr val="004AAD"/>
                </a:solidFill>
                <a:latin typeface="Montserrat Classic Bold"/>
              </a:rPr>
              <a:t>SMALL OBJECT MISCLASSIFICATION [2]</a:t>
            </a:r>
          </a:p>
        </p:txBody>
      </p:sp>
      <p:sp>
        <p:nvSpPr>
          <p:cNvPr id="5" name="Freeform 5"/>
          <p:cNvSpPr/>
          <p:nvPr/>
        </p:nvSpPr>
        <p:spPr>
          <a:xfrm rot="1505868">
            <a:off x="9245019" y="3643644"/>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2094251" y="2864094"/>
            <a:ext cx="13708378" cy="6957002"/>
          </a:xfrm>
          <a:custGeom>
            <a:avLst/>
            <a:gdLst/>
            <a:ahLst/>
            <a:cxnLst/>
            <a:rect l="l" t="t" r="r" b="b"/>
            <a:pathLst>
              <a:path w="13708378" h="6957002">
                <a:moveTo>
                  <a:pt x="0" y="0"/>
                </a:moveTo>
                <a:lnTo>
                  <a:pt x="13708378" y="0"/>
                </a:lnTo>
                <a:lnTo>
                  <a:pt x="13708378" y="6957002"/>
                </a:lnTo>
                <a:lnTo>
                  <a:pt x="0" y="6957002"/>
                </a:lnTo>
                <a:lnTo>
                  <a:pt x="0" y="0"/>
                </a:lnTo>
                <a:close/>
              </a:path>
            </a:pathLst>
          </a:custGeom>
          <a:blipFill>
            <a:blip r:embed="rId8"/>
            <a:stretch>
              <a:fillRect/>
            </a:stretch>
          </a:blipFill>
        </p:spPr>
      </p:sp>
      <p:sp>
        <p:nvSpPr>
          <p:cNvPr id="7" name="TextBox 7"/>
          <p:cNvSpPr txBox="1"/>
          <p:nvPr/>
        </p:nvSpPr>
        <p:spPr>
          <a:xfrm>
            <a:off x="16528078" y="9240706"/>
            <a:ext cx="1462445" cy="580390"/>
          </a:xfrm>
          <a:prstGeom prst="rect">
            <a:avLst/>
          </a:prstGeom>
        </p:spPr>
        <p:txBody>
          <a:bodyPr lIns="0" tIns="0" rIns="0" bIns="0" rtlCol="0" anchor="t">
            <a:spAutoFit/>
          </a:bodyPr>
          <a:lstStyle/>
          <a:p>
            <a:pPr algn="ctr">
              <a:lnSpc>
                <a:spcPts val="4759"/>
              </a:lnSpc>
            </a:pPr>
            <a:r>
              <a:rPr lang="en-US" sz="3399" u="sng">
                <a:solidFill>
                  <a:srgbClr val="000000"/>
                </a:solidFill>
                <a:latin typeface="Canva Sans"/>
                <a:hlinkClick r:id="rId9" tooltip="https://pub.mdpi-res.com/remotesensing/remotesensing-13-01854/article_deploy/html/images/remotesensing-13-01854-g013.png?1620734701"/>
              </a:rPr>
              <a:t>Source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3835</Words>
  <Application>Microsoft Office PowerPoint</Application>
  <PresentationFormat>Custom</PresentationFormat>
  <Paragraphs>302</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Canva Sans</vt:lpstr>
      <vt:lpstr>Canva Sans Bold</vt:lpstr>
      <vt:lpstr>Montserrat Classic Bold</vt:lpstr>
      <vt:lpstr>Arial</vt:lpstr>
      <vt:lpstr>Montserrat Classic Semi-Bold</vt:lpstr>
      <vt:lpstr>Calibri</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cp:lastModifiedBy>Shubhendra Gautam</cp:lastModifiedBy>
  <cp:revision>2</cp:revision>
  <dcterms:created xsi:type="dcterms:W3CDTF">2006-08-16T00:00:00Z</dcterms:created>
  <dcterms:modified xsi:type="dcterms:W3CDTF">2024-10-03T07:52:45Z</dcterms:modified>
  <dc:identifier>DAGBMEQQlBc</dc:identifier>
</cp:coreProperties>
</file>